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3"/>
  </p:notesMasterIdLst>
  <p:sldIdLst>
    <p:sldId id="280" r:id="rId3"/>
    <p:sldId id="293" r:id="rId4"/>
    <p:sldId id="359" r:id="rId5"/>
    <p:sldId id="353" r:id="rId6"/>
    <p:sldId id="354" r:id="rId7"/>
    <p:sldId id="355" r:id="rId8"/>
    <p:sldId id="356" r:id="rId9"/>
    <p:sldId id="357" r:id="rId10"/>
    <p:sldId id="358" r:id="rId11"/>
    <p:sldId id="291" r:id="rId12"/>
  </p:sldIdLst>
  <p:sldSz cx="9144000" cy="6858000" type="screen4x3"/>
  <p:notesSz cx="6858000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25" userDrawn="1">
          <p15:clr>
            <a:srgbClr val="F26B43"/>
          </p15:clr>
        </p15:guide>
        <p15:guide id="2" pos="3492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260"/>
    <a:srgbClr val="00B0F0"/>
    <a:srgbClr val="7F7F7F"/>
    <a:srgbClr val="FF6D01"/>
    <a:srgbClr val="FF0000"/>
    <a:srgbClr val="009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73" autoAdjust="0"/>
    <p:restoredTop sz="96404" autoAdjust="0"/>
  </p:normalViewPr>
  <p:slideViewPr>
    <p:cSldViewPr snapToGrid="0" snapToObjects="1">
      <p:cViewPr varScale="1">
        <p:scale>
          <a:sx n="49" d="100"/>
          <a:sy n="49" d="100"/>
        </p:scale>
        <p:origin x="1162" y="72"/>
      </p:cViewPr>
      <p:guideLst>
        <p:guide orient="horz" pos="3725"/>
        <p:guide pos="3492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Radni_list_programa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Radni_list_programa_Microsoft_Excel8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Radni_list_programa_Microsoft_Excel9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Aleksandra\ALEX\Aktualni%20klijenti\HLK%20novo\Ankete\Koronavirus%20anketa\Grafovi%20HLK%20Koncesionari%20koronarivu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Radni_list_programa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Radni_list_programa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Radni_list_programa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Radni_list_programa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Aleksandra\ALEX\Aktualni%20klijenti\HLK%20novo\Ankete\Koronavirus%20anketa\Grafovi%20HLK%20Koncesionari%20koronarivu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Radni_list_programa_Microsoft_Excel5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Radni_list_programa_Microsoft_Excel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Radni_list_programa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266723475989004E-2"/>
          <c:y val="0.3205445494845558"/>
          <c:w val="0.53485873985058607"/>
          <c:h val="0.6134939987898585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87-4973-8A30-E4D074A25DE8}"/>
              </c:ext>
            </c:extLst>
          </c:dPt>
          <c:dPt>
            <c:idx val="1"/>
            <c:bubble3D val="0"/>
            <c:spPr>
              <a:solidFill>
                <a:srgbClr val="FF6D0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87-4973-8A30-E4D074A25DE8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587-4973-8A30-E4D074A25DE8}"/>
              </c:ext>
            </c:extLst>
          </c:dPt>
          <c:dPt>
            <c:idx val="3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587-4973-8A30-E4D074A25DE8}"/>
              </c:ext>
            </c:extLst>
          </c:dPt>
          <c:dPt>
            <c:idx val="4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587-4973-8A30-E4D074A25DE8}"/>
              </c:ext>
            </c:extLst>
          </c:dPt>
          <c:dLbls>
            <c:dLbl>
              <c:idx val="3"/>
              <c:layout>
                <c:manualLayout>
                  <c:x val="2.0592835316057554E-3"/>
                  <c:y val="2.64355190932775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87-4973-8A30-E4D074A25D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'Odgovori iz obrasca 1'!$A$2:$A$6</c:f>
              <c:strCache>
                <c:ptCount val="5"/>
                <c:pt idx="0">
                  <c:v>nemam tu opremu</c:v>
                </c:pt>
                <c:pt idx="1">
                  <c:v>da, za 1 tjedan</c:v>
                </c:pt>
                <c:pt idx="2">
                  <c:v>da, za 2 tjedna</c:v>
                </c:pt>
                <c:pt idx="3">
                  <c:v>da, za 1 mjesec</c:v>
                </c:pt>
                <c:pt idx="4">
                  <c:v>nisam siguran</c:v>
                </c:pt>
              </c:strCache>
            </c:strRef>
          </c:cat>
          <c:val>
            <c:numRef>
              <c:f>'Odgovori iz obrasca 1'!$C$2:$C$6</c:f>
              <c:numCache>
                <c:formatCode>General</c:formatCode>
                <c:ptCount val="5"/>
                <c:pt idx="0">
                  <c:v>89</c:v>
                </c:pt>
                <c:pt idx="1">
                  <c:v>220</c:v>
                </c:pt>
                <c:pt idx="2">
                  <c:v>129</c:v>
                </c:pt>
                <c:pt idx="3">
                  <c:v>57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587-4973-8A30-E4D074A25D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050678743739845"/>
          <c:y val="0.3182979201963444"/>
          <c:w val="0.31949321256260149"/>
          <c:h val="0.578957950537298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579474850084484"/>
          <c:y val="0.15493077403662517"/>
          <c:w val="0.49280874289533605"/>
          <c:h val="0.78778570073365606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1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87-4973-8A30-E4D074A25DE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87-4973-8A30-E4D074A25DE8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6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587-4973-8A30-E4D074A25DE8}"/>
              </c:ext>
            </c:extLst>
          </c:dPt>
          <c:dPt>
            <c:idx val="3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587-4973-8A30-E4D074A25DE8}"/>
              </c:ext>
            </c:extLst>
          </c:dPt>
          <c:dPt>
            <c:idx val="4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587-4973-8A30-E4D074A25D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'Odgovori iz obrasca 1'!$L$3:$L$5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znam</c:v>
                </c:pt>
              </c:strCache>
            </c:strRef>
          </c:cat>
          <c:val>
            <c:numRef>
              <c:f>'Odgovori iz obrasca 1'!$M$3:$M$5</c:f>
              <c:numCache>
                <c:formatCode>General</c:formatCode>
                <c:ptCount val="3"/>
                <c:pt idx="0">
                  <c:v>348</c:v>
                </c:pt>
                <c:pt idx="1">
                  <c:v>81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587-4973-8A30-E4D074A25D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807503070656675"/>
          <c:y val="0.3182979731700204"/>
          <c:w val="0.27918783366922512"/>
          <c:h val="0.578957950537298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051870926558808E-2"/>
          <c:y val="0.10740740740740738"/>
          <c:w val="0.56536416791989252"/>
          <c:h val="0.892592592592592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698211593231687"/>
          <c:y val="0.17477945465150188"/>
          <c:w val="0.2729861227452951"/>
          <c:h val="0.80670202682997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244052605126481E-2"/>
          <c:y val="7.1078926245789029E-2"/>
          <c:w val="0.61365898873046876"/>
          <c:h val="0.8629597267574226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87-4973-8A30-E4D074A25DE8}"/>
              </c:ext>
            </c:extLst>
          </c:dPt>
          <c:dPt>
            <c:idx val="1"/>
            <c:bubble3D val="0"/>
            <c:spPr>
              <a:solidFill>
                <a:srgbClr val="4BACC6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87-4973-8A30-E4D074A25DE8}"/>
              </c:ext>
            </c:extLst>
          </c:dPt>
          <c:dPt>
            <c:idx val="2"/>
            <c:bubble3D val="0"/>
            <c:spPr>
              <a:solidFill>
                <a:srgbClr val="8064A2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587-4973-8A30-E4D074A25DE8}"/>
              </c:ext>
            </c:extLst>
          </c:dPt>
          <c:dPt>
            <c:idx val="3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587-4973-8A30-E4D074A25DE8}"/>
              </c:ext>
            </c:extLst>
          </c:dPt>
          <c:dPt>
            <c:idx val="4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587-4973-8A30-E4D074A25D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'Odgovori iz obrasca 1'!$N$3:$N$5</c:f>
              <c:strCache>
                <c:ptCount val="3"/>
                <c:pt idx="0">
                  <c:v>Obiteljska medicina</c:v>
                </c:pt>
                <c:pt idx="1">
                  <c:v>Pedijatrija</c:v>
                </c:pt>
                <c:pt idx="2">
                  <c:v>Ginekologija</c:v>
                </c:pt>
              </c:strCache>
            </c:strRef>
          </c:cat>
          <c:val>
            <c:numRef>
              <c:f>'Odgovori iz obrasca 1'!$O$3:$O$5</c:f>
              <c:numCache>
                <c:formatCode>General</c:formatCode>
                <c:ptCount val="3"/>
                <c:pt idx="0">
                  <c:v>428</c:v>
                </c:pt>
                <c:pt idx="1">
                  <c:v>33</c:v>
                </c:pt>
                <c:pt idx="2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587-4973-8A30-E4D074A25D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807503070656675"/>
          <c:y val="0.3182979731700204"/>
          <c:w val="0.28192500441169244"/>
          <c:h val="0.569953760019574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244052605126481E-2"/>
          <c:y val="0.3475494635283633"/>
          <c:w val="0.52450919282255382"/>
          <c:h val="0.5864890847460509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87-4973-8A30-E4D074A25DE8}"/>
              </c:ext>
            </c:extLst>
          </c:dPt>
          <c:dPt>
            <c:idx val="1"/>
            <c:bubble3D val="0"/>
            <c:spPr>
              <a:solidFill>
                <a:srgbClr val="FF6D0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87-4973-8A30-E4D074A25DE8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587-4973-8A30-E4D074A25DE8}"/>
              </c:ext>
            </c:extLst>
          </c:dPt>
          <c:dPt>
            <c:idx val="3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587-4973-8A30-E4D074A25DE8}"/>
              </c:ext>
            </c:extLst>
          </c:dPt>
          <c:dPt>
            <c:idx val="4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587-4973-8A30-E4D074A25D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'Odgovori iz obrasca 1'!$A$2:$A$6</c:f>
              <c:strCache>
                <c:ptCount val="5"/>
                <c:pt idx="0">
                  <c:v>nemam tu opremu</c:v>
                </c:pt>
                <c:pt idx="1">
                  <c:v>za 1 tjedan</c:v>
                </c:pt>
                <c:pt idx="2">
                  <c:v>za 2 tjedna</c:v>
                </c:pt>
                <c:pt idx="3">
                  <c:v>za 1 mjesec</c:v>
                </c:pt>
                <c:pt idx="4">
                  <c:v>nisam siguran</c:v>
                </c:pt>
              </c:strCache>
            </c:strRef>
          </c:cat>
          <c:val>
            <c:numRef>
              <c:f>'Odgovori iz obrasca 1'!$D$2:$D$6</c:f>
              <c:numCache>
                <c:formatCode>General</c:formatCode>
                <c:ptCount val="5"/>
                <c:pt idx="0">
                  <c:v>386</c:v>
                </c:pt>
                <c:pt idx="1">
                  <c:v>75</c:v>
                </c:pt>
                <c:pt idx="2">
                  <c:v>20</c:v>
                </c:pt>
                <c:pt idx="3">
                  <c:v>15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587-4973-8A30-E4D074A25D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051870926558808E-2"/>
          <c:y val="0.10740740740740738"/>
          <c:w val="0.56536416791989252"/>
          <c:h val="0.892592592592592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1C-4228-8F2D-FCBF6E86403D}"/>
              </c:ext>
            </c:extLst>
          </c:dPt>
          <c:dPt>
            <c:idx val="1"/>
            <c:bubble3D val="0"/>
            <c:spPr>
              <a:solidFill>
                <a:srgbClr val="FF6D0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1C-4228-8F2D-FCBF6E86403D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81C-4228-8F2D-FCBF6E86403D}"/>
              </c:ext>
            </c:extLst>
          </c:dPt>
          <c:dPt>
            <c:idx val="3"/>
            <c:bubble3D val="0"/>
            <c:spPr>
              <a:solidFill>
                <a:srgbClr val="1632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81C-4228-8F2D-FCBF6E86403D}"/>
              </c:ext>
            </c:extLst>
          </c:dPt>
          <c:dPt>
            <c:idx val="4"/>
            <c:bubble3D val="0"/>
            <c:spPr>
              <a:solidFill>
                <a:srgbClr val="7F7F7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81C-4228-8F2D-FCBF6E86403D}"/>
              </c:ext>
            </c:extLst>
          </c:dPt>
          <c:dLbls>
            <c:dLbl>
              <c:idx val="0"/>
              <c:layout>
                <c:manualLayout>
                  <c:x val="-6.8755615369908138E-2"/>
                  <c:y val="-0.2078703703703703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1C-4228-8F2D-FCBF6E8640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'Odgovori iz obrasca 1'!$A$2:$A$6</c:f>
              <c:strCache>
                <c:ptCount val="5"/>
                <c:pt idx="0">
                  <c:v>nemam tu opremu</c:v>
                </c:pt>
                <c:pt idx="1">
                  <c:v>da, za 1 tjedan</c:v>
                </c:pt>
                <c:pt idx="2">
                  <c:v>da, za 2 tjedna</c:v>
                </c:pt>
                <c:pt idx="3">
                  <c:v>da, za 1 mjesec</c:v>
                </c:pt>
                <c:pt idx="4">
                  <c:v>nisam siguran</c:v>
                </c:pt>
              </c:strCache>
            </c:strRef>
          </c:cat>
          <c:val>
            <c:numRef>
              <c:f>'Odgovori iz obrasca 1'!$E$2:$E$6</c:f>
              <c:numCache>
                <c:formatCode>General</c:formatCode>
                <c:ptCount val="5"/>
                <c:pt idx="0">
                  <c:v>421</c:v>
                </c:pt>
                <c:pt idx="1">
                  <c:v>45</c:v>
                </c:pt>
                <c:pt idx="2">
                  <c:v>16</c:v>
                </c:pt>
                <c:pt idx="3">
                  <c:v>6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81C-4228-8F2D-FCBF6E864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698211593231687"/>
          <c:y val="6.3668343540390762E-2"/>
          <c:w val="0.2729861227452951"/>
          <c:h val="0.917813137941090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08681660803038"/>
          <c:y val="0.125"/>
          <c:w val="0.80707509633104391"/>
          <c:h val="0.8429451006124236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87-4973-8A30-E4D074A25DE8}"/>
              </c:ext>
            </c:extLst>
          </c:dPt>
          <c:dPt>
            <c:idx val="1"/>
            <c:bubble3D val="0"/>
            <c:spPr>
              <a:solidFill>
                <a:srgbClr val="FF6D0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87-4973-8A30-E4D074A25DE8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587-4973-8A30-E4D074A25DE8}"/>
              </c:ext>
            </c:extLst>
          </c:dPt>
          <c:dPt>
            <c:idx val="3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587-4973-8A30-E4D074A25DE8}"/>
              </c:ext>
            </c:extLst>
          </c:dPt>
          <c:dPt>
            <c:idx val="4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587-4973-8A30-E4D074A25DE8}"/>
              </c:ext>
            </c:extLst>
          </c:dPt>
          <c:dLbls>
            <c:dLbl>
              <c:idx val="4"/>
              <c:layout>
                <c:manualLayout>
                  <c:x val="2.8355531356452784E-2"/>
                  <c:y val="1.157407407407407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587-4973-8A30-E4D074A25D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'Odgovori iz obrasca 1'!$A$2:$A$6</c:f>
              <c:strCache>
                <c:ptCount val="5"/>
                <c:pt idx="0">
                  <c:v>nemam tu opremu</c:v>
                </c:pt>
                <c:pt idx="1">
                  <c:v>za 1 tjedan</c:v>
                </c:pt>
                <c:pt idx="2">
                  <c:v>za 2 tjedna</c:v>
                </c:pt>
                <c:pt idx="3">
                  <c:v>za 1 mjesec</c:v>
                </c:pt>
                <c:pt idx="4">
                  <c:v>nisam siguran</c:v>
                </c:pt>
              </c:strCache>
            </c:strRef>
          </c:cat>
          <c:val>
            <c:numRef>
              <c:f>'Odgovori iz obrasca 1'!$F$2:$F$6</c:f>
              <c:numCache>
                <c:formatCode>General</c:formatCode>
                <c:ptCount val="5"/>
                <c:pt idx="0">
                  <c:v>136</c:v>
                </c:pt>
                <c:pt idx="1">
                  <c:v>185</c:v>
                </c:pt>
                <c:pt idx="2">
                  <c:v>156</c:v>
                </c:pt>
                <c:pt idx="3">
                  <c:v>21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587-4973-8A30-E4D074A25D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051870926558808E-2"/>
          <c:y val="0.10740740740740738"/>
          <c:w val="0.56536416791989252"/>
          <c:h val="0.892592592592592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698211593231687"/>
          <c:y val="0.17477945465150188"/>
          <c:w val="0.2729861227452951"/>
          <c:h val="0.80670202682997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523370387709995"/>
          <c:y val="6.1257171744005641E-2"/>
          <c:w val="0.49671145099002373"/>
          <c:h val="0.8481458889738586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87-4973-8A30-E4D074A25DE8}"/>
              </c:ext>
            </c:extLst>
          </c:dPt>
          <c:dPt>
            <c:idx val="1"/>
            <c:bubble3D val="0"/>
            <c:spPr>
              <a:solidFill>
                <a:srgbClr val="FF6D0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87-4973-8A30-E4D074A25DE8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587-4973-8A30-E4D074A25DE8}"/>
              </c:ext>
            </c:extLst>
          </c:dPt>
          <c:dPt>
            <c:idx val="3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587-4973-8A30-E4D074A25DE8}"/>
              </c:ext>
            </c:extLst>
          </c:dPt>
          <c:dPt>
            <c:idx val="4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587-4973-8A30-E4D074A25DE8}"/>
              </c:ext>
            </c:extLst>
          </c:dPt>
          <c:dLbls>
            <c:dLbl>
              <c:idx val="3"/>
              <c:layout>
                <c:manualLayout>
                  <c:x val="-3.2091412893181054E-4"/>
                  <c:y val="3.01068169127423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87-4973-8A30-E4D074A25D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'Odgovori iz obrasca 1'!$G$3:$G$7</c:f>
              <c:strCache>
                <c:ptCount val="5"/>
                <c:pt idx="0">
                  <c:v>&lt; 10 %</c:v>
                </c:pt>
                <c:pt idx="1">
                  <c:v>10 - 20 %</c:v>
                </c:pt>
                <c:pt idx="2">
                  <c:v>20 - 30 %</c:v>
                </c:pt>
                <c:pt idx="3">
                  <c:v>30 - 50 %</c:v>
                </c:pt>
                <c:pt idx="4">
                  <c:v>&gt; 50 %</c:v>
                </c:pt>
              </c:strCache>
            </c:strRef>
          </c:cat>
          <c:val>
            <c:numRef>
              <c:f>'Odgovori iz obrasca 1'!$I$3:$I$7</c:f>
              <c:numCache>
                <c:formatCode>General</c:formatCode>
                <c:ptCount val="5"/>
                <c:pt idx="0">
                  <c:v>254</c:v>
                </c:pt>
                <c:pt idx="1">
                  <c:v>89</c:v>
                </c:pt>
                <c:pt idx="2">
                  <c:v>73</c:v>
                </c:pt>
                <c:pt idx="3">
                  <c:v>57</c:v>
                </c:pt>
                <c:pt idx="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587-4973-8A30-E4D074A25D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807503070656675"/>
          <c:y val="0.14796857006160377"/>
          <c:w val="0.27918783366922512"/>
          <c:h val="0.660847081459663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051870926558808E-2"/>
          <c:y val="0.10740740740740738"/>
          <c:w val="0.56536416791989252"/>
          <c:h val="0.892592592592592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698211593231687"/>
          <c:y val="0.17477945465150188"/>
          <c:w val="0.2729861227452951"/>
          <c:h val="0.80670202682997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23961242964325"/>
          <c:y val="6.7215241935155476E-2"/>
          <c:w val="0.49403616092808933"/>
          <c:h val="0.8668235005544120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87-4973-8A30-E4D074A25DE8}"/>
              </c:ext>
            </c:extLst>
          </c:dPt>
          <c:dPt>
            <c:idx val="1"/>
            <c:bubble3D val="0"/>
            <c:spPr>
              <a:solidFill>
                <a:srgbClr val="FF6D0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87-4973-8A30-E4D074A25DE8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587-4973-8A30-E4D074A25DE8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587-4973-8A30-E4D074A25DE8}"/>
              </c:ext>
            </c:extLst>
          </c:dPt>
          <c:dPt>
            <c:idx val="4"/>
            <c:bubble3D val="0"/>
            <c:spPr>
              <a:solidFill>
                <a:srgbClr val="1632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587-4973-8A30-E4D074A25DE8}"/>
              </c:ext>
            </c:extLst>
          </c:dPt>
          <c:dPt>
            <c:idx val="5"/>
            <c:bubble3D val="0"/>
            <c:spPr>
              <a:solidFill>
                <a:sysClr val="window" lastClr="FFFFFF">
                  <a:lumMod val="7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B3E6-45E1-8954-1A826E980424}"/>
              </c:ext>
            </c:extLst>
          </c:dPt>
          <c:dLbls>
            <c:dLbl>
              <c:idx val="3"/>
              <c:layout>
                <c:manualLayout>
                  <c:x val="2.5126924759296941E-3"/>
                  <c:y val="-8.93354313718398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87-4973-8A30-E4D074A25DE8}"/>
                </c:ext>
              </c:extLst>
            </c:dLbl>
            <c:dLbl>
              <c:idx val="4"/>
              <c:layout>
                <c:manualLayout>
                  <c:x val="6.2250061844590686E-3"/>
                  <c:y val="-2.238056786451123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587-4973-8A30-E4D074A25D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'Odgovori iz obrasca 1'!$I$11:$I$16</c:f>
              <c:strCache>
                <c:ptCount val="6"/>
                <c:pt idx="0">
                  <c:v>Značajno će se povećati</c:v>
                </c:pt>
                <c:pt idx="1">
                  <c:v>Povećat će se</c:v>
                </c:pt>
                <c:pt idx="2">
                  <c:v>Ostat će isti</c:v>
                </c:pt>
                <c:pt idx="3">
                  <c:v>Smanjit će se</c:v>
                </c:pt>
                <c:pt idx="4">
                  <c:v>Značajno će se smanjiti</c:v>
                </c:pt>
                <c:pt idx="5">
                  <c:v>Ne znam</c:v>
                </c:pt>
              </c:strCache>
            </c:strRef>
          </c:cat>
          <c:val>
            <c:numRef>
              <c:f>'Odgovori iz obrasca 1'!$K$3:$K$8</c:f>
              <c:numCache>
                <c:formatCode>General</c:formatCode>
                <c:ptCount val="6"/>
                <c:pt idx="0">
                  <c:v>25</c:v>
                </c:pt>
                <c:pt idx="1">
                  <c:v>50</c:v>
                </c:pt>
                <c:pt idx="2">
                  <c:v>75</c:v>
                </c:pt>
                <c:pt idx="3">
                  <c:v>207</c:v>
                </c:pt>
                <c:pt idx="4">
                  <c:v>105</c:v>
                </c:pt>
                <c:pt idx="5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587-4973-8A30-E4D074A25D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807503070656675"/>
          <c:y val="0.3182979731700204"/>
          <c:w val="0.27918783366922512"/>
          <c:h val="0.578957950537298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051870926558808E-2"/>
          <c:y val="0.10740740740740738"/>
          <c:w val="0.56536416791989252"/>
          <c:h val="0.892592592592592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698211593231687"/>
          <c:y val="0.17477945465150188"/>
          <c:w val="0.2729861227452951"/>
          <c:h val="0.80670202682997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A84664-BCFD-4725-8AFF-7146B657A08E}" type="datetimeFigureOut">
              <a:rPr lang="en-US"/>
              <a:pPr>
                <a:defRPr/>
              </a:pPr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/>
              <a:t>Click to edit Master text styles</a:t>
            </a:r>
          </a:p>
          <a:p>
            <a:pPr lvl="1"/>
            <a:r>
              <a:rPr lang="hr-HR" noProof="0"/>
              <a:t>Second level</a:t>
            </a:r>
          </a:p>
          <a:p>
            <a:pPr lvl="2"/>
            <a:r>
              <a:rPr lang="hr-HR" noProof="0"/>
              <a:t>Third level</a:t>
            </a:r>
          </a:p>
          <a:p>
            <a:pPr lvl="3"/>
            <a:r>
              <a:rPr lang="hr-HR" noProof="0"/>
              <a:t>Fourth level</a:t>
            </a:r>
          </a:p>
          <a:p>
            <a:pPr lvl="4"/>
            <a:r>
              <a:rPr lang="hr-HR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618737-7763-403D-A610-40F7C0317D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920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r-H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CE34A-A23E-4D6B-BC57-9DE9F6563063}" type="datetimeFigureOut">
              <a:rPr lang="en-US"/>
              <a:pPr>
                <a:defRPr/>
              </a:pPr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E2801-0C0B-4AA3-A309-D3FB566DE5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52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r-HR"/>
              <a:t>Click to edit Master text styles</a:t>
            </a:r>
          </a:p>
          <a:p>
            <a:pPr lvl="1"/>
            <a:r>
              <a:rPr lang="hr-HR"/>
              <a:t>Second level</a:t>
            </a:r>
          </a:p>
          <a:p>
            <a:pPr lvl="2"/>
            <a:r>
              <a:rPr lang="hr-HR"/>
              <a:t>Third level</a:t>
            </a:r>
          </a:p>
          <a:p>
            <a:pPr lvl="3"/>
            <a:r>
              <a:rPr lang="hr-HR"/>
              <a:t>Fourth level</a:t>
            </a:r>
          </a:p>
          <a:p>
            <a:pPr lvl="4"/>
            <a:r>
              <a:rPr lang="hr-H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7CB1D-17B4-4670-94BA-723841750A50}" type="datetimeFigureOut">
              <a:rPr lang="en-US"/>
              <a:pPr>
                <a:defRPr/>
              </a:pPr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9789E-D4EC-448E-BC62-07568BEC2D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54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r-H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r-HR"/>
              <a:t>Click to edit Master text styles</a:t>
            </a:r>
          </a:p>
          <a:p>
            <a:pPr lvl="1"/>
            <a:r>
              <a:rPr lang="hr-HR"/>
              <a:t>Second level</a:t>
            </a:r>
          </a:p>
          <a:p>
            <a:pPr lvl="2"/>
            <a:r>
              <a:rPr lang="hr-HR"/>
              <a:t>Third level</a:t>
            </a:r>
          </a:p>
          <a:p>
            <a:pPr lvl="3"/>
            <a:r>
              <a:rPr lang="hr-HR"/>
              <a:t>Fourth level</a:t>
            </a:r>
          </a:p>
          <a:p>
            <a:pPr lvl="4"/>
            <a:r>
              <a:rPr lang="hr-H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025E1-4CC0-472E-B05B-759427B30932}" type="datetimeFigureOut">
              <a:rPr lang="en-US"/>
              <a:pPr>
                <a:defRPr/>
              </a:pPr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57C99-E0BB-41F3-95B6-D19A8ADAEE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18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78385-960B-46C4-86A7-EDC9BB13A818}" type="datetimeFigureOut">
              <a:rPr lang="en-US"/>
              <a:pPr>
                <a:defRPr/>
              </a:pPr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E6CED-9561-4650-B3A8-D7EB26F774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37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Click to edit Master text styles</a:t>
            </a:r>
          </a:p>
          <a:p>
            <a:pPr lvl="1"/>
            <a:r>
              <a:rPr lang="hr-HR"/>
              <a:t>Second level</a:t>
            </a:r>
          </a:p>
          <a:p>
            <a:pPr lvl="2"/>
            <a:r>
              <a:rPr lang="hr-HR"/>
              <a:t>Third level</a:t>
            </a:r>
          </a:p>
          <a:p>
            <a:pPr lvl="3"/>
            <a:r>
              <a:rPr lang="hr-HR"/>
              <a:t>Fourth level</a:t>
            </a:r>
          </a:p>
          <a:p>
            <a:pPr lvl="4"/>
            <a:r>
              <a:rPr lang="hr-H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8D3F7-B525-4D6A-94D8-5F63FAF1FFE3}" type="datetimeFigureOut">
              <a:rPr lang="en-US"/>
              <a:pPr>
                <a:defRPr/>
              </a:pPr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131DC-7723-4BF5-ACB1-C2813AEAE9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834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9F437-19B3-4F8F-B3BD-711EDEF1AD28}" type="datetimeFigureOut">
              <a:rPr lang="en-US"/>
              <a:pPr>
                <a:defRPr/>
              </a:pPr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9E99A-1B22-4D91-86A3-7EB925BC76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768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hr-HR"/>
              <a:t>Click to edit Master text styles</a:t>
            </a:r>
          </a:p>
          <a:p>
            <a:pPr lvl="1"/>
            <a:r>
              <a:rPr lang="hr-HR"/>
              <a:t>Second level</a:t>
            </a:r>
          </a:p>
          <a:p>
            <a:pPr lvl="2"/>
            <a:r>
              <a:rPr lang="hr-HR"/>
              <a:t>Third level</a:t>
            </a:r>
          </a:p>
          <a:p>
            <a:pPr lvl="3"/>
            <a:r>
              <a:rPr lang="hr-HR"/>
              <a:t>Fourth level</a:t>
            </a:r>
          </a:p>
          <a:p>
            <a:pPr lvl="4"/>
            <a:r>
              <a:rPr lang="hr-H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hr-HR"/>
              <a:t>Click to edit Master text styles</a:t>
            </a:r>
          </a:p>
          <a:p>
            <a:pPr lvl="1"/>
            <a:r>
              <a:rPr lang="hr-HR"/>
              <a:t>Second level</a:t>
            </a:r>
          </a:p>
          <a:p>
            <a:pPr lvl="2"/>
            <a:r>
              <a:rPr lang="hr-HR"/>
              <a:t>Third level</a:t>
            </a:r>
          </a:p>
          <a:p>
            <a:pPr lvl="3"/>
            <a:r>
              <a:rPr lang="hr-HR"/>
              <a:t>Fourth level</a:t>
            </a:r>
          </a:p>
          <a:p>
            <a:pPr lvl="4"/>
            <a:r>
              <a:rPr lang="hr-HR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5AD51-E373-4263-8E72-CABA836868DA}" type="datetimeFigureOut">
              <a:rPr lang="en-US"/>
              <a:pPr>
                <a:defRPr/>
              </a:pPr>
              <a:t>3/19/2020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A0DFB-C243-4253-928D-8BFAEBB82D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1273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/>
              <a:t>Click to edit Master text styles</a:t>
            </a:r>
          </a:p>
          <a:p>
            <a:pPr lvl="1"/>
            <a:r>
              <a:rPr lang="hr-HR"/>
              <a:t>Second level</a:t>
            </a:r>
          </a:p>
          <a:p>
            <a:pPr lvl="2"/>
            <a:r>
              <a:rPr lang="hr-HR"/>
              <a:t>Third level</a:t>
            </a:r>
          </a:p>
          <a:p>
            <a:pPr lvl="3"/>
            <a:r>
              <a:rPr lang="hr-HR"/>
              <a:t>Fourth level</a:t>
            </a:r>
          </a:p>
          <a:p>
            <a:pPr lvl="4"/>
            <a:r>
              <a:rPr lang="hr-H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/>
              <a:t>Click to edit Master text styles</a:t>
            </a:r>
          </a:p>
          <a:p>
            <a:pPr lvl="1"/>
            <a:r>
              <a:rPr lang="hr-HR"/>
              <a:t>Second level</a:t>
            </a:r>
          </a:p>
          <a:p>
            <a:pPr lvl="2"/>
            <a:r>
              <a:rPr lang="hr-HR"/>
              <a:t>Third level</a:t>
            </a:r>
          </a:p>
          <a:p>
            <a:pPr lvl="3"/>
            <a:r>
              <a:rPr lang="hr-HR"/>
              <a:t>Fourth level</a:t>
            </a:r>
          </a:p>
          <a:p>
            <a:pPr lvl="4"/>
            <a:r>
              <a:rPr lang="hr-HR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7ACA9-1D3D-4930-9C0A-87D69E1E6C4E}" type="datetimeFigureOut">
              <a:rPr lang="en-US"/>
              <a:pPr>
                <a:defRPr/>
              </a:pPr>
              <a:t>3/19/2020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38DDD-D2ED-4AEB-9BBF-5C694311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301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88F0C-6EE5-4203-8F0C-4AF411B85EFD}" type="datetimeFigureOut">
              <a:rPr lang="en-US"/>
              <a:pPr>
                <a:defRPr/>
              </a:pPr>
              <a:t>3/19/2020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CCB56-9D8A-4061-B9CE-E870D14E25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724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A35BA-1C65-46D2-B55F-151A7C939FD1}" type="datetimeFigureOut">
              <a:rPr lang="en-US"/>
              <a:pPr>
                <a:defRPr/>
              </a:pPr>
              <a:t>3/19/2020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11A9A-46FF-4AE3-B543-3A0B512002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844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Click to edit Master text styles</a:t>
            </a:r>
          </a:p>
          <a:p>
            <a:pPr lvl="1"/>
            <a:r>
              <a:rPr lang="hr-HR"/>
              <a:t>Second level</a:t>
            </a:r>
          </a:p>
          <a:p>
            <a:pPr lvl="2"/>
            <a:r>
              <a:rPr lang="hr-HR"/>
              <a:t>Third level</a:t>
            </a:r>
          </a:p>
          <a:p>
            <a:pPr lvl="3"/>
            <a:r>
              <a:rPr lang="hr-HR"/>
              <a:t>Fourth level</a:t>
            </a:r>
          </a:p>
          <a:p>
            <a:pPr lvl="4"/>
            <a:r>
              <a:rPr lang="hr-H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41812-5D57-4E98-A3B9-6F56171CD892}" type="datetimeFigureOut">
              <a:rPr lang="en-US"/>
              <a:pPr>
                <a:defRPr/>
              </a:pPr>
              <a:t>3/19/2020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CB6BE-3A48-4E09-8374-C087025668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17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 dirty="0" err="1"/>
              <a:t>Click</a:t>
            </a:r>
            <a:r>
              <a:rPr lang="hr-HR" dirty="0"/>
              <a:t> to </a:t>
            </a:r>
            <a:r>
              <a:rPr lang="hr-HR" dirty="0" err="1"/>
              <a:t>edit</a:t>
            </a:r>
            <a:r>
              <a:rPr lang="hr-HR" dirty="0"/>
              <a:t> Master </a:t>
            </a:r>
            <a:r>
              <a:rPr lang="hr-HR" dirty="0" err="1"/>
              <a:t>text</a:t>
            </a:r>
            <a:r>
              <a:rPr lang="hr-HR" dirty="0"/>
              <a:t> </a:t>
            </a:r>
            <a:r>
              <a:rPr lang="hr-HR" dirty="0" err="1"/>
              <a:t>styles</a:t>
            </a:r>
            <a:endParaRPr lang="hr-HR" dirty="0"/>
          </a:p>
          <a:p>
            <a:pPr lvl="1"/>
            <a:r>
              <a:rPr lang="hr-HR" dirty="0" err="1"/>
              <a:t>Second</a:t>
            </a:r>
            <a:r>
              <a:rPr lang="hr-HR" dirty="0"/>
              <a:t> </a:t>
            </a:r>
            <a:r>
              <a:rPr lang="hr-HR" dirty="0" err="1"/>
              <a:t>level</a:t>
            </a:r>
            <a:endParaRPr lang="hr-HR" dirty="0"/>
          </a:p>
          <a:p>
            <a:pPr lvl="2"/>
            <a:r>
              <a:rPr lang="hr-HR" dirty="0"/>
              <a:t>Third </a:t>
            </a:r>
            <a:r>
              <a:rPr lang="hr-HR" dirty="0" err="1"/>
              <a:t>level</a:t>
            </a:r>
            <a:endParaRPr lang="hr-HR" dirty="0"/>
          </a:p>
          <a:p>
            <a:pPr lvl="3"/>
            <a:r>
              <a:rPr lang="hr-HR" dirty="0" err="1"/>
              <a:t>Fourth</a:t>
            </a:r>
            <a:r>
              <a:rPr lang="hr-HR" dirty="0"/>
              <a:t> </a:t>
            </a:r>
            <a:r>
              <a:rPr lang="hr-HR" dirty="0" err="1"/>
              <a:t>level</a:t>
            </a:r>
            <a:endParaRPr lang="hr-HR" dirty="0"/>
          </a:p>
          <a:p>
            <a:pPr lvl="4"/>
            <a:r>
              <a:rPr lang="hr-HR" dirty="0"/>
              <a:t>Fifth </a:t>
            </a:r>
            <a:r>
              <a:rPr lang="hr-HR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F1E45-E8C6-4D6A-A7D8-D6AD1ED3C7A3}" type="datetimeFigureOut">
              <a:rPr lang="en-US"/>
              <a:pPr>
                <a:defRPr/>
              </a:pPr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3C04A-019C-4E69-AC7C-74F819798A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743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8DDAD-FEEB-4704-9E80-0F39077D08C1}" type="datetimeFigureOut">
              <a:rPr lang="en-US"/>
              <a:pPr>
                <a:defRPr/>
              </a:pPr>
              <a:t>3/19/2020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7F714-0A40-4447-A7CD-234A83F8E2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77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Click to edit Master text styles</a:t>
            </a:r>
          </a:p>
          <a:p>
            <a:pPr lvl="1"/>
            <a:r>
              <a:rPr lang="hr-HR"/>
              <a:t>Second level</a:t>
            </a:r>
          </a:p>
          <a:p>
            <a:pPr lvl="2"/>
            <a:r>
              <a:rPr lang="hr-HR"/>
              <a:t>Third level</a:t>
            </a:r>
          </a:p>
          <a:p>
            <a:pPr lvl="3"/>
            <a:r>
              <a:rPr lang="hr-HR"/>
              <a:t>Fourth level</a:t>
            </a:r>
          </a:p>
          <a:p>
            <a:pPr lvl="4"/>
            <a:r>
              <a:rPr lang="hr-H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9C773-7DA4-4EAB-B28D-2FC3B5C48101}" type="datetimeFigureOut">
              <a:rPr lang="en-US"/>
              <a:pPr>
                <a:defRPr/>
              </a:pPr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3810A-982F-45A9-950E-75ECF51F28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118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hr-HR"/>
              <a:t>Click to edit Master text styles</a:t>
            </a:r>
          </a:p>
          <a:p>
            <a:pPr lvl="1"/>
            <a:r>
              <a:rPr lang="hr-HR"/>
              <a:t>Second level</a:t>
            </a:r>
          </a:p>
          <a:p>
            <a:pPr lvl="2"/>
            <a:r>
              <a:rPr lang="hr-HR"/>
              <a:t>Third level</a:t>
            </a:r>
          </a:p>
          <a:p>
            <a:pPr lvl="3"/>
            <a:r>
              <a:rPr lang="hr-HR"/>
              <a:t>Fourth level</a:t>
            </a:r>
          </a:p>
          <a:p>
            <a:pPr lvl="4"/>
            <a:r>
              <a:rPr lang="hr-H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D5527-D14C-4CBF-B2F7-D7B087FFE0F5}" type="datetimeFigureOut">
              <a:rPr lang="en-US"/>
              <a:pPr>
                <a:defRPr/>
              </a:pPr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916EF-7D50-4B36-9088-AD589DA78C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97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65229-AD34-4F22-8BAB-C53B16367001}" type="datetimeFigureOut">
              <a:rPr lang="en-US"/>
              <a:pPr>
                <a:defRPr/>
              </a:pPr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FE215-C73C-4F64-81E7-CEAB2A2CB3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322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Click to edit Master text styles</a:t>
            </a:r>
          </a:p>
          <a:p>
            <a:pPr lvl="1"/>
            <a:r>
              <a:rPr lang="hr-HR"/>
              <a:t>Second level</a:t>
            </a:r>
          </a:p>
          <a:p>
            <a:pPr lvl="2"/>
            <a:r>
              <a:rPr lang="hr-HR"/>
              <a:t>Third level</a:t>
            </a:r>
          </a:p>
          <a:p>
            <a:pPr lvl="3"/>
            <a:r>
              <a:rPr lang="hr-HR"/>
              <a:t>Fourth level</a:t>
            </a:r>
          </a:p>
          <a:p>
            <a:pPr lvl="4"/>
            <a:r>
              <a:rPr lang="hr-H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Click to edit Master text styles</a:t>
            </a:r>
          </a:p>
          <a:p>
            <a:pPr lvl="1"/>
            <a:r>
              <a:rPr lang="hr-HR"/>
              <a:t>Second level</a:t>
            </a:r>
          </a:p>
          <a:p>
            <a:pPr lvl="2"/>
            <a:r>
              <a:rPr lang="hr-HR"/>
              <a:t>Third level</a:t>
            </a:r>
          </a:p>
          <a:p>
            <a:pPr lvl="3"/>
            <a:r>
              <a:rPr lang="hr-HR"/>
              <a:t>Fourth level</a:t>
            </a:r>
          </a:p>
          <a:p>
            <a:pPr lvl="4"/>
            <a:r>
              <a:rPr lang="hr-HR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1DC6A-6C39-4F87-93E7-3B084F75F39E}" type="datetimeFigureOut">
              <a:rPr lang="en-US"/>
              <a:pPr>
                <a:defRPr/>
              </a:pPr>
              <a:t>3/19/2020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9CD19-4FD8-4805-977A-7B93E0D095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802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r-H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Click to edit Master text styles</a:t>
            </a:r>
          </a:p>
          <a:p>
            <a:pPr lvl="1"/>
            <a:r>
              <a:rPr lang="hr-HR"/>
              <a:t>Second level</a:t>
            </a:r>
          </a:p>
          <a:p>
            <a:pPr lvl="2"/>
            <a:r>
              <a:rPr lang="hr-HR"/>
              <a:t>Third level</a:t>
            </a:r>
          </a:p>
          <a:p>
            <a:pPr lvl="3"/>
            <a:r>
              <a:rPr lang="hr-HR"/>
              <a:t>Fourth level</a:t>
            </a:r>
          </a:p>
          <a:p>
            <a:pPr lvl="4"/>
            <a:r>
              <a:rPr lang="hr-H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Click to edit Master text styles</a:t>
            </a:r>
          </a:p>
          <a:p>
            <a:pPr lvl="1"/>
            <a:r>
              <a:rPr lang="hr-HR"/>
              <a:t>Second level</a:t>
            </a:r>
          </a:p>
          <a:p>
            <a:pPr lvl="2"/>
            <a:r>
              <a:rPr lang="hr-HR"/>
              <a:t>Third level</a:t>
            </a:r>
          </a:p>
          <a:p>
            <a:pPr lvl="3"/>
            <a:r>
              <a:rPr lang="hr-HR"/>
              <a:t>Fourth level</a:t>
            </a:r>
          </a:p>
          <a:p>
            <a:pPr lvl="4"/>
            <a:r>
              <a:rPr lang="hr-HR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A62D9-E357-4547-9D42-91C512B14FBC}" type="datetimeFigureOut">
              <a:rPr lang="en-US"/>
              <a:pPr>
                <a:defRPr/>
              </a:pPr>
              <a:t>3/19/2020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17304-5BBE-459D-9FED-38F80B3E0D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01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B8443-1A54-4CCA-B5A4-C60D0844F7A1}" type="datetimeFigureOut">
              <a:rPr lang="en-US"/>
              <a:pPr>
                <a:defRPr/>
              </a:pPr>
              <a:t>3/19/2020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82BD7-C913-4B1D-B0C1-F104F319D9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88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1876-19DC-400C-B873-7B5AAF0DAF38}" type="datetimeFigureOut">
              <a:rPr lang="en-US"/>
              <a:pPr>
                <a:defRPr/>
              </a:pPr>
              <a:t>3/19/2020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C0ACD-21F3-4688-95DF-2EA7BBAE63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Click to edit Master text styles</a:t>
            </a:r>
          </a:p>
          <a:p>
            <a:pPr lvl="1"/>
            <a:r>
              <a:rPr lang="hr-HR"/>
              <a:t>Second level</a:t>
            </a:r>
          </a:p>
          <a:p>
            <a:pPr lvl="2"/>
            <a:r>
              <a:rPr lang="hr-HR"/>
              <a:t>Third level</a:t>
            </a:r>
          </a:p>
          <a:p>
            <a:pPr lvl="3"/>
            <a:r>
              <a:rPr lang="hr-HR"/>
              <a:t>Fourth level</a:t>
            </a:r>
          </a:p>
          <a:p>
            <a:pPr lvl="4"/>
            <a:r>
              <a:rPr lang="hr-H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CFD38-28E3-49EC-8F8B-B12739C5E5E3}" type="datetimeFigureOut">
              <a:rPr lang="en-US"/>
              <a:pPr>
                <a:defRPr/>
              </a:pPr>
              <a:t>3/19/2020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391ED-E848-45CB-8DAD-58E59C5CF4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695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4756B-D0E7-485B-8F70-8EFB4A1C15E3}" type="datetimeFigureOut">
              <a:rPr lang="en-US"/>
              <a:pPr>
                <a:defRPr/>
              </a:pPr>
              <a:t>3/19/2020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A64DF-54C0-4888-BCF4-9AD53B884E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39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209088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9CAB18-6A15-4562-B4AE-DF6F5359CBEC}" type="datetimeFigureOut">
              <a:rPr lang="en-US"/>
              <a:pPr>
                <a:defRPr/>
              </a:pPr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472FD90-0A5D-4C4E-B97F-BDE3277B98E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  <a:endParaRPr lang="en-US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4904A9-F662-4C27-950C-21F994611955}" type="datetimeFigureOut">
              <a:rPr lang="en-US"/>
              <a:pPr>
                <a:defRPr/>
              </a:pPr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1233BBA-0068-4D03-B72F-DBABDFC1C7E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Slikovni rezultat za the future is the pa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" name="TekstniOkvir 7">
            <a:extLst>
              <a:ext uri="{FF2B5EF4-FFF2-40B4-BE49-F238E27FC236}">
                <a16:creationId xmlns:a16="http://schemas.microsoft.com/office/drawing/2014/main" id="{13D93926-E507-447F-AF67-C1CF1C5BC5DB}"/>
              </a:ext>
            </a:extLst>
          </p:cNvPr>
          <p:cNvSpPr txBox="1"/>
          <p:nvPr/>
        </p:nvSpPr>
        <p:spPr>
          <a:xfrm>
            <a:off x="1006115" y="1363419"/>
            <a:ext cx="76775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Situacija u ordinacijama primarne zdravstvenoj zaštite</a:t>
            </a:r>
          </a:p>
          <a:p>
            <a:pPr algn="ctr"/>
            <a:r>
              <a:rPr lang="hr-HR" sz="3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epidemija koronavirusa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334D52-2EC6-450D-A997-1CC2C6F90B34}"/>
              </a:ext>
            </a:extLst>
          </p:cNvPr>
          <p:cNvSpPr txBox="1"/>
          <p:nvPr/>
        </p:nvSpPr>
        <p:spPr>
          <a:xfrm>
            <a:off x="3325091" y="6089072"/>
            <a:ext cx="3893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>
                <a:solidFill>
                  <a:srgbClr val="002060"/>
                </a:solidFill>
              </a:rPr>
              <a:t>Zagreb, 18. ožujka 2020.</a:t>
            </a:r>
          </a:p>
        </p:txBody>
      </p:sp>
    </p:spTree>
    <p:extLst>
      <p:ext uri="{BB962C8B-B14F-4D97-AF65-F5344CB8AC3E}">
        <p14:creationId xmlns:p14="http://schemas.microsoft.com/office/powerpoint/2010/main" val="262256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15254" y="568328"/>
            <a:ext cx="7728746" cy="733999"/>
          </a:xfrm>
        </p:spPr>
        <p:txBody>
          <a:bodyPr/>
          <a:lstStyle/>
          <a:p>
            <a:pPr algn="l"/>
            <a:r>
              <a:rPr lang="hr-HR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Problemi u radu zbog </a:t>
            </a:r>
            <a:r>
              <a:rPr lang="hr-HR" sz="240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epidemije koje </a:t>
            </a:r>
            <a:r>
              <a:rPr lang="hr-HR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 ispitanici najčešće naveli</a:t>
            </a:r>
            <a:endParaRPr lang="hr-HR" sz="2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D6299A-A07E-4232-922F-61843623D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600" dirty="0">
                <a:solidFill>
                  <a:srgbClr val="163260"/>
                </a:solidFill>
              </a:rPr>
              <a:t>nedostatak zaštitne opreme, neodgovorni pacijenti</a:t>
            </a:r>
          </a:p>
          <a:p>
            <a:r>
              <a:rPr lang="hr-HR" sz="1600" dirty="0">
                <a:solidFill>
                  <a:srgbClr val="163260"/>
                </a:solidFill>
              </a:rPr>
              <a:t>nemogućnost nabave zaštitne opreme kod dobavljača</a:t>
            </a:r>
          </a:p>
          <a:p>
            <a:r>
              <a:rPr lang="hr-HR" sz="1600" dirty="0">
                <a:solidFill>
                  <a:srgbClr val="163260"/>
                </a:solidFill>
              </a:rPr>
              <a:t>nečinjenje ravnatelja DZ koji nisu osigurali zaštitna sredstva</a:t>
            </a:r>
          </a:p>
          <a:p>
            <a:r>
              <a:rPr lang="hr-HR" sz="1600" dirty="0">
                <a:solidFill>
                  <a:srgbClr val="163260"/>
                </a:solidFill>
              </a:rPr>
              <a:t>nepostojanje prostora za izolaciju izolacije pacijenta sa sumnjom na </a:t>
            </a:r>
            <a:r>
              <a:rPr lang="hr-HR" sz="1600" dirty="0" err="1">
                <a:solidFill>
                  <a:srgbClr val="163260"/>
                </a:solidFill>
              </a:rPr>
              <a:t>koronavirus</a:t>
            </a:r>
            <a:r>
              <a:rPr lang="hr-HR" sz="1600" dirty="0">
                <a:solidFill>
                  <a:srgbClr val="163260"/>
                </a:solidFill>
              </a:rPr>
              <a:t> koji dođe u ordinaciju</a:t>
            </a:r>
          </a:p>
          <a:p>
            <a:r>
              <a:rPr lang="hr-HR" sz="1600" dirty="0">
                <a:solidFill>
                  <a:srgbClr val="163260"/>
                </a:solidFill>
              </a:rPr>
              <a:t>potencijalna zaraza od radnika koji se vraćaju iz inozemstva</a:t>
            </a:r>
          </a:p>
          <a:p>
            <a:r>
              <a:rPr lang="hr-HR" sz="1600" dirty="0">
                <a:solidFill>
                  <a:srgbClr val="163260"/>
                </a:solidFill>
              </a:rPr>
              <a:t>povećane stope bolovanja pacijenata</a:t>
            </a:r>
          </a:p>
          <a:p>
            <a:r>
              <a:rPr lang="hr-HR" sz="1600" dirty="0">
                <a:solidFill>
                  <a:srgbClr val="163260"/>
                </a:solidFill>
              </a:rPr>
              <a:t>više rada, veća zdravstvena izloženost </a:t>
            </a:r>
          </a:p>
          <a:p>
            <a:r>
              <a:rPr lang="hr-HR" sz="1600" dirty="0">
                <a:solidFill>
                  <a:srgbClr val="163260"/>
                </a:solidFill>
              </a:rPr>
              <a:t>potencijalna samoizolacije liječnika i nemogućnost osiguranja zamjene</a:t>
            </a:r>
          </a:p>
          <a:p>
            <a:r>
              <a:rPr lang="hr-HR" sz="1600" dirty="0">
                <a:solidFill>
                  <a:srgbClr val="163260"/>
                </a:solidFill>
              </a:rPr>
              <a:t>plaćanja bolovanja zbog zaraze liječnika ili samoizolacije</a:t>
            </a:r>
          </a:p>
          <a:p>
            <a:r>
              <a:rPr lang="hr-HR" sz="1600" dirty="0">
                <a:solidFill>
                  <a:srgbClr val="163260"/>
                </a:solidFill>
              </a:rPr>
              <a:t>panika pacijenata, zatrpanost telefonskim pozivima, povećan broj kućnih posjeta</a:t>
            </a:r>
          </a:p>
          <a:p>
            <a:r>
              <a:rPr lang="hr-HR" sz="1600" dirty="0">
                <a:solidFill>
                  <a:srgbClr val="163260"/>
                </a:solidFill>
              </a:rPr>
              <a:t>pritisak pacijenata da stvaraju zalihe </a:t>
            </a:r>
            <a:r>
              <a:rPr lang="hr-HR" sz="1600" dirty="0" err="1">
                <a:solidFill>
                  <a:srgbClr val="163260"/>
                </a:solidFill>
              </a:rPr>
              <a:t>ljekova</a:t>
            </a:r>
            <a:r>
              <a:rPr lang="hr-HR" sz="1600" dirty="0">
                <a:solidFill>
                  <a:srgbClr val="163260"/>
                </a:solidFill>
              </a:rPr>
              <a:t> </a:t>
            </a:r>
          </a:p>
          <a:p>
            <a:r>
              <a:rPr lang="hr-HR" sz="1600" dirty="0" smtClean="0">
                <a:solidFill>
                  <a:srgbClr val="163260"/>
                </a:solidFill>
              </a:rPr>
              <a:t>zabrinutost </a:t>
            </a:r>
            <a:r>
              <a:rPr lang="hr-HR" sz="1600" dirty="0">
                <a:solidFill>
                  <a:srgbClr val="163260"/>
                </a:solidFill>
              </a:rPr>
              <a:t>oko dovoljnog broja DTP postupaka i dovoljno sredstva za pokrivanje troškova</a:t>
            </a:r>
          </a:p>
          <a:p>
            <a:r>
              <a:rPr lang="hr-HR" sz="1600" dirty="0">
                <a:solidFill>
                  <a:srgbClr val="163260"/>
                </a:solidFill>
              </a:rPr>
              <a:t>nedostatne informacije i upute HZZO</a:t>
            </a:r>
          </a:p>
          <a:p>
            <a:r>
              <a:rPr lang="hr-HR" sz="1600" dirty="0" smtClean="0">
                <a:solidFill>
                  <a:srgbClr val="163260"/>
                </a:solidFill>
              </a:rPr>
              <a:t>nedostaje </a:t>
            </a:r>
            <a:r>
              <a:rPr lang="hr-HR" sz="1600" dirty="0">
                <a:solidFill>
                  <a:srgbClr val="163260"/>
                </a:solidFill>
              </a:rPr>
              <a:t>informativni materijal za one pacijente koji dođu u ambulantu</a:t>
            </a:r>
          </a:p>
          <a:p>
            <a:r>
              <a:rPr lang="hr-HR" sz="1600" dirty="0">
                <a:solidFill>
                  <a:srgbClr val="163260"/>
                </a:solidFill>
              </a:rPr>
              <a:t>pacijenti koji ne mogu zbrinuti vrtićku djecu traže bolovanja</a:t>
            </a:r>
          </a:p>
          <a:p>
            <a:pPr marL="0" indent="0">
              <a:buNone/>
            </a:pPr>
            <a:endParaRPr lang="hr-HR" sz="1600" dirty="0">
              <a:solidFill>
                <a:srgbClr val="163260"/>
              </a:solidFill>
            </a:endParaRPr>
          </a:p>
          <a:p>
            <a:endParaRPr lang="hr-HR" sz="1600" dirty="0">
              <a:solidFill>
                <a:srgbClr val="1632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47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79438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r-HR" sz="230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Podaci o anketnom istraživanju liječnika u PZZ i SKZZ</a:t>
            </a:r>
            <a:endParaRPr lang="hr-HR" sz="23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413D4D-F511-4AEA-86A0-CC1507814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27564"/>
            <a:ext cx="8229600" cy="418652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hr-HR" sz="2000">
                <a:solidFill>
                  <a:srgbClr val="002060"/>
                </a:solidFill>
              </a:rPr>
              <a:t>anketa provedena od 13. – 17. ožujka</a:t>
            </a:r>
          </a:p>
          <a:p>
            <a:pPr>
              <a:lnSpc>
                <a:spcPct val="200000"/>
              </a:lnSpc>
            </a:pPr>
            <a:r>
              <a:rPr lang="hr-HR" sz="2000">
                <a:solidFill>
                  <a:srgbClr val="002060"/>
                </a:solidFill>
              </a:rPr>
              <a:t>anketa poslana na 1.479 mail adresa liječnika</a:t>
            </a:r>
          </a:p>
          <a:p>
            <a:pPr>
              <a:lnSpc>
                <a:spcPct val="200000"/>
              </a:lnSpc>
            </a:pPr>
            <a:r>
              <a:rPr lang="hr-HR" sz="2000">
                <a:solidFill>
                  <a:srgbClr val="002060"/>
                </a:solidFill>
              </a:rPr>
              <a:t>na anketu je odgovorilo </a:t>
            </a:r>
            <a:r>
              <a:rPr lang="hr-HR" sz="2000" b="1">
                <a:solidFill>
                  <a:srgbClr val="002060"/>
                </a:solidFill>
              </a:rPr>
              <a:t>504 liječnika tj. 34 % </a:t>
            </a:r>
            <a:r>
              <a:rPr lang="hr-HR" sz="2000">
                <a:solidFill>
                  <a:srgbClr val="002060"/>
                </a:solidFill>
              </a:rPr>
              <a:t>anketiranih liječnika koji imaju ugovorne ordinacije u PZZ tj. primarnoj zdravstvenoj  zaštiti (obiteljska medicina) i SKZZ tj. specijalističko konzilijarnoj zdravstvenoj zaštiti (pedijatri i ginekolozi)</a:t>
            </a:r>
          </a:p>
          <a:p>
            <a:pPr>
              <a:lnSpc>
                <a:spcPct val="200000"/>
              </a:lnSpc>
            </a:pPr>
            <a:endParaRPr lang="hr-HR" sz="20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447819"/>
            <a:ext cx="7419109" cy="11430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hr-HR" sz="240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Sažetak rezultata</a:t>
            </a:r>
            <a:endParaRPr lang="hr-HR" sz="2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413D4D-F511-4AEA-86A0-CC1507814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485"/>
            <a:ext cx="8229600" cy="4186526"/>
          </a:xfrm>
        </p:spPr>
        <p:txBody>
          <a:bodyPr/>
          <a:lstStyle/>
          <a:p>
            <a:r>
              <a:rPr lang="hr-HR" sz="2400" dirty="0">
                <a:solidFill>
                  <a:srgbClr val="002060"/>
                </a:solidFill>
              </a:rPr>
              <a:t>18 % liječnika uopće nema kirurške maske, a </a:t>
            </a:r>
            <a:r>
              <a:rPr lang="hr-HR" sz="2400" dirty="0" smtClean="0">
                <a:solidFill>
                  <a:srgbClr val="002060"/>
                </a:solidFill>
              </a:rPr>
              <a:t>3 </a:t>
            </a:r>
            <a:r>
              <a:rPr lang="hr-HR" sz="2400" dirty="0">
                <a:solidFill>
                  <a:srgbClr val="002060"/>
                </a:solidFill>
              </a:rPr>
              <a:t>od </a:t>
            </a:r>
            <a:r>
              <a:rPr lang="hr-HR" sz="2400" dirty="0" smtClean="0">
                <a:solidFill>
                  <a:srgbClr val="002060"/>
                </a:solidFill>
              </a:rPr>
              <a:t>4 </a:t>
            </a:r>
            <a:r>
              <a:rPr lang="hr-HR" sz="2400" dirty="0">
                <a:solidFill>
                  <a:srgbClr val="002060"/>
                </a:solidFill>
              </a:rPr>
              <a:t>liječnika (76 %) uopće nema FFP2 maske</a:t>
            </a:r>
          </a:p>
          <a:p>
            <a:r>
              <a:rPr lang="hr-HR" sz="2400" dirty="0">
                <a:solidFill>
                  <a:srgbClr val="002060"/>
                </a:solidFill>
              </a:rPr>
              <a:t>84 % liječnika uopće nema zaštitnu odjeću, a 27 % nema niti sredstva za dezinfekciju</a:t>
            </a:r>
          </a:p>
          <a:p>
            <a:r>
              <a:rPr lang="hr-HR" sz="2400" dirty="0">
                <a:solidFill>
                  <a:srgbClr val="002060"/>
                </a:solidFill>
              </a:rPr>
              <a:t>više od 68 % liječnika nisu uočili značajno smanjenje dolazaka pacijenata zbog epidemije u zadnja 2 tjedna</a:t>
            </a:r>
          </a:p>
          <a:p>
            <a:r>
              <a:rPr lang="hr-HR" sz="2400" dirty="0">
                <a:solidFill>
                  <a:srgbClr val="002060"/>
                </a:solidFill>
              </a:rPr>
              <a:t>62 % liječnika očekuje smanjenje dolazaka zbog epidemije u sljedećim tjednima</a:t>
            </a:r>
          </a:p>
          <a:p>
            <a:r>
              <a:rPr lang="hr-HR" sz="2400" dirty="0">
                <a:solidFill>
                  <a:srgbClr val="002060"/>
                </a:solidFill>
              </a:rPr>
              <a:t>16 % liječnika još uvijek nema dovoljno informacija o epidemiji</a:t>
            </a:r>
          </a:p>
        </p:txBody>
      </p:sp>
    </p:spTree>
    <p:extLst>
      <p:ext uri="{BB962C8B-B14F-4D97-AF65-F5344CB8AC3E}">
        <p14:creationId xmlns:p14="http://schemas.microsoft.com/office/powerpoint/2010/main" val="377227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018" y="447820"/>
            <a:ext cx="7259782" cy="11430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hr-HR" sz="24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Dovoljna količine zaštitne opreme</a:t>
            </a:r>
            <a:endParaRPr lang="hr-HR" sz="2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DB4D62-943E-4943-AF30-ED65A56B6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992027"/>
            <a:ext cx="4040188" cy="639762"/>
          </a:xfrm>
        </p:spPr>
        <p:txBody>
          <a:bodyPr/>
          <a:lstStyle/>
          <a:p>
            <a:r>
              <a:rPr lang="hr-HR" b="0">
                <a:solidFill>
                  <a:srgbClr val="002060"/>
                </a:solidFill>
              </a:rPr>
              <a:t>Kirurške maske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3A06E4-26F8-4EE6-8444-4AD27C9D47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27073" y="1985387"/>
            <a:ext cx="3886200" cy="639762"/>
          </a:xfrm>
        </p:spPr>
        <p:txBody>
          <a:bodyPr/>
          <a:lstStyle/>
          <a:p>
            <a:r>
              <a:rPr lang="hr-HR" b="0">
                <a:solidFill>
                  <a:srgbClr val="002060"/>
                </a:solidFill>
              </a:rPr>
              <a:t>Zaštitne maske (FFP2)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0AFA2535-31AC-4167-888F-726D303814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043831"/>
              </p:ext>
            </p:extLst>
          </p:nvPr>
        </p:nvGraphicFramePr>
        <p:xfrm>
          <a:off x="396238" y="2071255"/>
          <a:ext cx="4854837" cy="423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1255E73D-50FD-456D-9380-233F03255D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583278"/>
              </p:ext>
            </p:extLst>
          </p:nvPr>
        </p:nvGraphicFramePr>
        <p:xfrm>
          <a:off x="5251076" y="1978460"/>
          <a:ext cx="4732714" cy="423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27A605A6-5F6F-4D87-B462-2C1DBB5399D7}"/>
              </a:ext>
            </a:extLst>
          </p:cNvPr>
          <p:cNvSpPr/>
          <p:nvPr/>
        </p:nvSpPr>
        <p:spPr>
          <a:xfrm>
            <a:off x="5757691" y="6256867"/>
            <a:ext cx="3455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hr-HR" sz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Uzorak: 504 liječnika</a:t>
            </a:r>
          </a:p>
          <a:p>
            <a:pPr algn="r">
              <a:lnSpc>
                <a:spcPct val="150000"/>
              </a:lnSpc>
            </a:pPr>
            <a:r>
              <a:rPr lang="hr-HR" sz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Anketa provedena: </a:t>
            </a:r>
            <a:r>
              <a:rPr lang="hr-HR" sz="1200" dirty="0" smtClean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13-17. ožujka </a:t>
            </a:r>
            <a:r>
              <a:rPr lang="hr-HR" sz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2020.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019538-741E-4888-8EA3-B0986DF228D6}"/>
              </a:ext>
            </a:extLst>
          </p:cNvPr>
          <p:cNvSpPr txBox="1"/>
          <p:nvPr/>
        </p:nvSpPr>
        <p:spPr>
          <a:xfrm>
            <a:off x="264968" y="6525444"/>
            <a:ext cx="5278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>
                <a:solidFill>
                  <a:srgbClr val="002060"/>
                </a:solidFill>
              </a:rPr>
              <a:t>Raspolažete li dovoljnom količinom sljedeće opreme za normalno funkcioniranje?</a:t>
            </a:r>
          </a:p>
        </p:txBody>
      </p:sp>
    </p:spTree>
    <p:extLst>
      <p:ext uri="{BB962C8B-B14F-4D97-AF65-F5344CB8AC3E}">
        <p14:creationId xmlns:p14="http://schemas.microsoft.com/office/powerpoint/2010/main" val="108429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018" y="412172"/>
            <a:ext cx="7259782" cy="11430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hr-HR" sz="24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Dovoljna količina zaštitne opreme</a:t>
            </a:r>
            <a:endParaRPr lang="hr-HR" sz="2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DB4D62-943E-4943-AF30-ED65A56B6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992027"/>
            <a:ext cx="4040188" cy="639762"/>
          </a:xfrm>
        </p:spPr>
        <p:txBody>
          <a:bodyPr/>
          <a:lstStyle/>
          <a:p>
            <a:r>
              <a:rPr lang="hr-HR" b="0">
                <a:solidFill>
                  <a:srgbClr val="002060"/>
                </a:solidFill>
              </a:rPr>
              <a:t>Zaštitna odjeća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3A06E4-26F8-4EE6-8444-4AD27C9D47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27073" y="1985387"/>
            <a:ext cx="3886200" cy="639762"/>
          </a:xfrm>
        </p:spPr>
        <p:txBody>
          <a:bodyPr/>
          <a:lstStyle/>
          <a:p>
            <a:r>
              <a:rPr lang="hr-HR" b="0">
                <a:solidFill>
                  <a:srgbClr val="002060"/>
                </a:solidFill>
              </a:rPr>
              <a:t>Sredstva za dezinfekciju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EAD3CB5-23E9-4B4A-994F-FC02F87869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2074436"/>
              </p:ext>
            </p:extLst>
          </p:nvPr>
        </p:nvGraphicFramePr>
        <p:xfrm>
          <a:off x="419792" y="3131128"/>
          <a:ext cx="455557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8D560D5B-62F0-4AA5-AC47-EBBEB17A6D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2018822"/>
              </p:ext>
            </p:extLst>
          </p:nvPr>
        </p:nvGraphicFramePr>
        <p:xfrm>
          <a:off x="5360323" y="3041073"/>
          <a:ext cx="3084021" cy="2922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00148B1D-D0D1-4B3D-9A60-5C09B3A55E5A}"/>
              </a:ext>
            </a:extLst>
          </p:cNvPr>
          <p:cNvSpPr/>
          <p:nvPr/>
        </p:nvSpPr>
        <p:spPr>
          <a:xfrm>
            <a:off x="5757691" y="6222232"/>
            <a:ext cx="3455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hr-HR" sz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Uzorak: 504 liječnika </a:t>
            </a:r>
            <a:br>
              <a:rPr lang="hr-HR" sz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r-HR" sz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Anketa provedena: </a:t>
            </a:r>
            <a:r>
              <a:rPr lang="hr-HR" sz="1200" dirty="0" smtClean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13-17. ožujka </a:t>
            </a:r>
            <a:r>
              <a:rPr lang="hr-HR" sz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2020.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94DDD0-597A-464B-9983-CC608DDABE83}"/>
              </a:ext>
            </a:extLst>
          </p:cNvPr>
          <p:cNvSpPr txBox="1"/>
          <p:nvPr/>
        </p:nvSpPr>
        <p:spPr>
          <a:xfrm>
            <a:off x="264968" y="6525444"/>
            <a:ext cx="5278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>
                <a:solidFill>
                  <a:srgbClr val="002060"/>
                </a:solidFill>
              </a:rPr>
              <a:t>Raspolažete li dovoljnom količinom sljedeće opreme za normalno funkcioniranje?</a:t>
            </a:r>
          </a:p>
        </p:txBody>
      </p:sp>
    </p:spTree>
    <p:extLst>
      <p:ext uri="{BB962C8B-B14F-4D97-AF65-F5344CB8AC3E}">
        <p14:creationId xmlns:p14="http://schemas.microsoft.com/office/powerpoint/2010/main" val="29972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018" y="274638"/>
            <a:ext cx="7259782" cy="11430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hr-HR" sz="24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Pacijenti otkazali dolazak u ordinaciju u zadnja 2 tjedna</a:t>
            </a:r>
            <a:endParaRPr lang="hr-HR" sz="2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EAD3CB5-23E9-4B4A-994F-FC02F87869C7}"/>
              </a:ext>
            </a:extLst>
          </p:cNvPr>
          <p:cNvGraphicFramePr>
            <a:graphicFrameLocks/>
          </p:cNvGraphicFramePr>
          <p:nvPr/>
        </p:nvGraphicFramePr>
        <p:xfrm>
          <a:off x="419792" y="3131128"/>
          <a:ext cx="455557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D6ADB92-0979-4AD9-BEA9-9396F82919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8637125"/>
              </p:ext>
            </p:extLst>
          </p:nvPr>
        </p:nvGraphicFramePr>
        <p:xfrm>
          <a:off x="419792" y="2362200"/>
          <a:ext cx="6620397" cy="3877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28F172A-ACC4-47D2-905B-66FFCE9C00F1}"/>
              </a:ext>
            </a:extLst>
          </p:cNvPr>
          <p:cNvSpPr txBox="1"/>
          <p:nvPr/>
        </p:nvSpPr>
        <p:spPr>
          <a:xfrm>
            <a:off x="3332018" y="6525398"/>
            <a:ext cx="6428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>
                <a:solidFill>
                  <a:srgbClr val="002060"/>
                </a:solidFill>
              </a:rPr>
              <a:t>Koliki % pacijenata vam je otkazao dolazak zadnjih dva tjedna uslijed epidemije koronavirusa?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EEB010-AB9F-439B-9E31-D35C2E53E21C}"/>
              </a:ext>
            </a:extLst>
          </p:cNvPr>
          <p:cNvSpPr/>
          <p:nvPr/>
        </p:nvSpPr>
        <p:spPr>
          <a:xfrm>
            <a:off x="198119" y="6278855"/>
            <a:ext cx="3455582" cy="609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Uzorak: 504 liječnika </a:t>
            </a:r>
            <a:br>
              <a:rPr lang="hr-HR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r-HR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Anketa provedena: </a:t>
            </a:r>
            <a:r>
              <a:rPr lang="hr-HR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13-17. ožujka </a:t>
            </a:r>
            <a:r>
              <a:rPr lang="hr-HR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2020.</a:t>
            </a:r>
          </a:p>
        </p:txBody>
      </p:sp>
    </p:spTree>
    <p:extLst>
      <p:ext uri="{BB962C8B-B14F-4D97-AF65-F5344CB8AC3E}">
        <p14:creationId xmlns:p14="http://schemas.microsoft.com/office/powerpoint/2010/main" val="123413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018" y="486567"/>
            <a:ext cx="7259782" cy="11430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hr-HR" sz="24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Budući dolasci pacijenata u ordinaciju</a:t>
            </a:r>
            <a:endParaRPr lang="hr-HR" sz="2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EAD3CB5-23E9-4B4A-994F-FC02F87869C7}"/>
              </a:ext>
            </a:extLst>
          </p:cNvPr>
          <p:cNvGraphicFramePr>
            <a:graphicFrameLocks/>
          </p:cNvGraphicFramePr>
          <p:nvPr/>
        </p:nvGraphicFramePr>
        <p:xfrm>
          <a:off x="419792" y="3131128"/>
          <a:ext cx="455557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441B4DB-C26C-4190-B20E-5E641C7471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3298367"/>
              </p:ext>
            </p:extLst>
          </p:nvPr>
        </p:nvGraphicFramePr>
        <p:xfrm>
          <a:off x="648480" y="2085109"/>
          <a:ext cx="7324812" cy="4174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AAE03FE-EAC3-4381-A156-710B84C51A1C}"/>
              </a:ext>
            </a:extLst>
          </p:cNvPr>
          <p:cNvSpPr txBox="1"/>
          <p:nvPr/>
        </p:nvSpPr>
        <p:spPr>
          <a:xfrm>
            <a:off x="253626" y="6352529"/>
            <a:ext cx="5662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>
                <a:solidFill>
                  <a:srgbClr val="002060"/>
                </a:solidFill>
              </a:rPr>
              <a:t>Kako procjenjujete da će uslijed nadolazeće epidemije koronavirusa vaši pacijenti dolaziti fizički u vašu ordinaciju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F297D7-35D4-448A-8A95-6062A6AAAD94}"/>
              </a:ext>
            </a:extLst>
          </p:cNvPr>
          <p:cNvSpPr/>
          <p:nvPr/>
        </p:nvSpPr>
        <p:spPr>
          <a:xfrm>
            <a:off x="5746736" y="6231232"/>
            <a:ext cx="3455582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hr-HR" sz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Uzorak: 504 liječnika </a:t>
            </a:r>
            <a:br>
              <a:rPr lang="hr-HR" sz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r-HR" sz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Anketa provedena: </a:t>
            </a:r>
            <a:r>
              <a:rPr lang="hr-HR" sz="1200" dirty="0" smtClean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13-17. ožujka </a:t>
            </a:r>
            <a:r>
              <a:rPr lang="hr-HR" sz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2020.</a:t>
            </a:r>
          </a:p>
        </p:txBody>
      </p:sp>
    </p:spTree>
    <p:extLst>
      <p:ext uri="{BB962C8B-B14F-4D97-AF65-F5344CB8AC3E}">
        <p14:creationId xmlns:p14="http://schemas.microsoft.com/office/powerpoint/2010/main" val="42674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018" y="496218"/>
            <a:ext cx="7259782" cy="11430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hr-HR" sz="24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Dovoljna količina informacija o epidemiji</a:t>
            </a:r>
            <a:endParaRPr lang="hr-HR" sz="2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EAD3CB5-23E9-4B4A-994F-FC02F87869C7}"/>
              </a:ext>
            </a:extLst>
          </p:cNvPr>
          <p:cNvGraphicFramePr>
            <a:graphicFrameLocks/>
          </p:cNvGraphicFramePr>
          <p:nvPr/>
        </p:nvGraphicFramePr>
        <p:xfrm>
          <a:off x="419792" y="3131128"/>
          <a:ext cx="455557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602B886-DB99-4FB3-B437-791453997F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870702"/>
              </p:ext>
            </p:extLst>
          </p:nvPr>
        </p:nvGraphicFramePr>
        <p:xfrm>
          <a:off x="740093" y="1755521"/>
          <a:ext cx="7018453" cy="4390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C2A4A31-B31F-466E-9C54-346E1CF562ED}"/>
              </a:ext>
            </a:extLst>
          </p:cNvPr>
          <p:cNvSpPr txBox="1"/>
          <p:nvPr/>
        </p:nvSpPr>
        <p:spPr>
          <a:xfrm>
            <a:off x="360219" y="6555607"/>
            <a:ext cx="6005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>
                <a:solidFill>
                  <a:srgbClr val="002060"/>
                </a:solidFill>
              </a:rPr>
              <a:t>Raspolažete li dovoljnom količinom zdravstvenih informacija i uputa vezano uz koronavirus?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092BC5-BDB5-4BF9-813A-1B51E3849C2D}"/>
              </a:ext>
            </a:extLst>
          </p:cNvPr>
          <p:cNvSpPr/>
          <p:nvPr/>
        </p:nvSpPr>
        <p:spPr>
          <a:xfrm>
            <a:off x="5746736" y="6231232"/>
            <a:ext cx="3455582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hr-HR" sz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Uzorak: 504 liječnika </a:t>
            </a:r>
            <a:br>
              <a:rPr lang="hr-HR" sz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r-HR" sz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Anketa provedena: </a:t>
            </a:r>
            <a:r>
              <a:rPr lang="hr-HR" sz="1200" dirty="0" smtClean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13-17. ožujka </a:t>
            </a:r>
            <a:r>
              <a:rPr lang="hr-HR" sz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2020.</a:t>
            </a:r>
          </a:p>
        </p:txBody>
      </p:sp>
    </p:spTree>
    <p:extLst>
      <p:ext uri="{BB962C8B-B14F-4D97-AF65-F5344CB8AC3E}">
        <p14:creationId xmlns:p14="http://schemas.microsoft.com/office/powerpoint/2010/main" val="197908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436" y="329144"/>
            <a:ext cx="7259782" cy="11430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hr-HR" sz="24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Specijalizacija ispitanika</a:t>
            </a:r>
            <a:endParaRPr lang="hr-HR" sz="2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EAD3CB5-23E9-4B4A-994F-FC02F87869C7}"/>
              </a:ext>
            </a:extLst>
          </p:cNvPr>
          <p:cNvGraphicFramePr>
            <a:graphicFrameLocks/>
          </p:cNvGraphicFramePr>
          <p:nvPr/>
        </p:nvGraphicFramePr>
        <p:xfrm>
          <a:off x="419792" y="3131128"/>
          <a:ext cx="455557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AFFEFC8-69A4-4CE5-B058-836F98C6D3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816016"/>
              </p:ext>
            </p:extLst>
          </p:nvPr>
        </p:nvGraphicFramePr>
        <p:xfrm>
          <a:off x="918556" y="1717964"/>
          <a:ext cx="5655426" cy="4021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69E7293-79F8-4388-84AC-A9F227DACF31}"/>
              </a:ext>
            </a:extLst>
          </p:cNvPr>
          <p:cNvSpPr/>
          <p:nvPr/>
        </p:nvSpPr>
        <p:spPr>
          <a:xfrm>
            <a:off x="5746736" y="6231232"/>
            <a:ext cx="3455582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hr-HR" sz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Uzorak: 504 liječnika </a:t>
            </a:r>
            <a:br>
              <a:rPr lang="hr-HR" sz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r-HR" sz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Anketa provedena: </a:t>
            </a:r>
            <a:r>
              <a:rPr lang="hr-HR" sz="1200" dirty="0" smtClean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13-17. ožujka </a:t>
            </a:r>
            <a:r>
              <a:rPr lang="hr-HR" sz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2020.</a:t>
            </a:r>
          </a:p>
        </p:txBody>
      </p:sp>
    </p:spTree>
    <p:extLst>
      <p:ext uri="{BB962C8B-B14F-4D97-AF65-F5344CB8AC3E}">
        <p14:creationId xmlns:p14="http://schemas.microsoft.com/office/powerpoint/2010/main" val="16864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6685</TotalTime>
  <Words>465</Words>
  <Application>Microsoft Office PowerPoint</Application>
  <PresentationFormat>Prikaz na zaslonu (4:3)</PresentationFormat>
  <Paragraphs>51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Verdana</vt:lpstr>
      <vt:lpstr>Office Theme</vt:lpstr>
      <vt:lpstr>Custom Design</vt:lpstr>
      <vt:lpstr>PowerPoint prezentacija</vt:lpstr>
      <vt:lpstr>Podaci o anketnom istraživanju liječnika u PZZ i SKZZ</vt:lpstr>
      <vt:lpstr>Sažetak rezultata</vt:lpstr>
      <vt:lpstr>Dovoljna količine zaštitne opreme</vt:lpstr>
      <vt:lpstr>Dovoljna količina zaštitne opreme</vt:lpstr>
      <vt:lpstr>Pacijenti otkazali dolazak u ordinaciju u zadnja 2 tjedna</vt:lpstr>
      <vt:lpstr>Budući dolasci pacijenata u ordinaciju</vt:lpstr>
      <vt:lpstr>Dovoljna količina informacija o epidemiji</vt:lpstr>
      <vt:lpstr>Specijalizacija ispitanika</vt:lpstr>
      <vt:lpstr>Problemi u radu zbog epidemije koje su ispitanici najčešće naveli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</dc:creator>
  <cp:lastModifiedBy>Mijo Karaula</cp:lastModifiedBy>
  <cp:revision>237</cp:revision>
  <cp:lastPrinted>2016-12-12T15:24:34Z</cp:lastPrinted>
  <dcterms:created xsi:type="dcterms:W3CDTF">2015-11-24T16:38:59Z</dcterms:created>
  <dcterms:modified xsi:type="dcterms:W3CDTF">2020-03-19T15:59:00Z</dcterms:modified>
</cp:coreProperties>
</file>