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5" r:id="rId1"/>
  </p:sldMasterIdLst>
  <p:sldIdLst>
    <p:sldId id="256" r:id="rId2"/>
    <p:sldId id="257" r:id="rId3"/>
    <p:sldId id="270" r:id="rId4"/>
    <p:sldId id="261" r:id="rId5"/>
    <p:sldId id="269" r:id="rId6"/>
    <p:sldId id="262" r:id="rId7"/>
    <p:sldId id="263" r:id="rId8"/>
    <p:sldId id="265" r:id="rId9"/>
    <p:sldId id="266" r:id="rId10"/>
    <p:sldId id="271" r:id="rId11"/>
  </p:sldIdLst>
  <p:sldSz cx="12192000" cy="6858000"/>
  <p:notesSz cx="6858000" cy="99472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5DC3644F-D63B-4AAF-AD93-2552BFD0A666}">
          <p14:sldIdLst>
            <p14:sldId id="256"/>
            <p14:sldId id="257"/>
            <p14:sldId id="270"/>
            <p14:sldId id="261"/>
            <p14:sldId id="269"/>
            <p14:sldId id="262"/>
            <p14:sldId id="263"/>
            <p14:sldId id="265"/>
            <p14:sldId id="266"/>
            <p14:sldId id="271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120" d="100"/>
          <a:sy n="120" d="100"/>
        </p:scale>
        <p:origin x="-96" y="17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7B674CB-3709-4ACF-BB61-29ADEA3D41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33272"/>
            <a:ext cx="9144000" cy="2478024"/>
          </a:xfrm>
        </p:spPr>
        <p:txBody>
          <a:bodyPr lIns="0" tIns="0" rIns="0" bIns="0" anchor="b">
            <a:noAutofit/>
          </a:bodyPr>
          <a:lstStyle>
            <a:lvl1pPr algn="ctr">
              <a:defRPr sz="4000" spc="75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E06DA6BE-9B64-48FC-92D1-EF0D426A39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22192"/>
            <a:ext cx="9144000" cy="1435608"/>
          </a:xfrm>
        </p:spPr>
        <p:txBody>
          <a:bodyPr lIns="0" tIns="0" rIns="0" bIns="0">
            <a:normAutofit/>
          </a:bodyPr>
          <a:lstStyle>
            <a:lvl1pPr marL="0" indent="0" algn="ctr">
              <a:lnSpc>
                <a:spcPct val="150000"/>
              </a:lnSpc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083AE59-8E21-449F-86DA-5BE297010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5808-3B61-48CC-92EF-85AC2E0DFA56}" type="datetime2">
              <a:rPr lang="en-US" smtClean="0"/>
              <a:t>Friday, August 26,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E8CCD60-9970-49FD-8254-21154BAA1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CC0A488-07A7-42F9-B1DF-68545B754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896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B9DC3B6-2D75-4EC4-9120-88DCE0EA6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74B06CB-A0FE-4499-B674-90C8C281A5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E7FD700-765A-4DE6-A8EC-9D9D92FCB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E98AF-4574-4509-BF7A-519ACD5BF826}" type="datetime2">
              <a:rPr lang="en-US" smtClean="0"/>
              <a:t>Friday, August 26,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C4664EC-C4B1-4D14-9ED3-14C6CCBFF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FDF5526-E518-4133-9F44-D812576C1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52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B5F62998-15B1-4CA8-8C60-7801001F80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838899"/>
            <a:ext cx="2628900" cy="48493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11AE278-0885-4594-AB09-120344C7D8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49235" y="838900"/>
            <a:ext cx="7723265" cy="4849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5B850CC-FB43-4988-8D4E-9C54C2018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97D4-9636-490F-85D0-E926C2B6F3B1}" type="datetime2">
              <a:rPr lang="en-US" smtClean="0"/>
              <a:t>Friday, August 26,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7A70300-3853-4FB4-A084-CF6E5CF2B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7DBAFB0-25AA-4B69-8418-418F47A92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711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AFE0F35-0AE7-48AB-9005-F1DB4BD0B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DDD4022-C31F-4C4C-B5BF-5F9730C08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9A45EE9-11D3-436C-9D73-1AA6CCDB1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F3C6-0FD4-4939-991C-00DDE5C56815}" type="datetime2">
              <a:rPr lang="en-US" smtClean="0"/>
              <a:t>Friday, August 26,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2817DCF-881F-4956-81AE-A6D27A88F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A265F17-AD75-4B7E-970D-5D4DBD5D1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142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98C12CB-05D8-4D62-BDC5-812DB6DD0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709738"/>
            <a:ext cx="9966960" cy="2852737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4400" spc="7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C52F020-8516-4B9E-B455-5731ED6C9E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4974336"/>
            <a:ext cx="9966961" cy="1115568"/>
          </a:xfrm>
        </p:spPr>
        <p:txBody>
          <a:bodyPr>
            <a:normAutofit/>
          </a:bodyPr>
          <a:lstStyle>
            <a:lvl1pPr marL="0" indent="0"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C822993-6E28-44BB-B983-095B476B8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07482-8128-47C6-A8DD-6452B0291CFF}" type="datetime2">
              <a:rPr lang="en-US" smtClean="0"/>
              <a:t>Friday, August 26, 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C909971-06C9-462B-81D9-BEF24C708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F9A076D-47C1-49CD-9A8B-956DB3FC3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268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428DFBD-F5ED-455C-8AD0-97476A55E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C30E58C-F463-4D52-9225-9410133113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600" y="2112264"/>
            <a:ext cx="4846320" cy="3959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AF7BDB4-97FA-485D-A557-6F96692BAC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66560" y="2112265"/>
            <a:ext cx="4846320" cy="39593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8C50007-C799-4117-8ACD-5EE980E63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03F25-275E-41DE-BE3B-EBF0DB49F9B1}" type="datetime2">
              <a:rPr lang="en-US" smtClean="0"/>
              <a:t>Friday, August 26, 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24E8968-6BAD-4D5A-BF1D-911C7A39C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99D8C08-BF20-4D5E-9004-0C075C36D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820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2036E0D-26A5-455A-A8BD-70DA8BC03E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48410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7FD4EA0-094D-4056-9032-BFB44B4089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71600" y="3018472"/>
            <a:ext cx="4841076" cy="3104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5FC0CCE8-718F-4620-8B4A-C60EEA7B88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66560" y="2112264"/>
            <a:ext cx="484632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56CE86DF-0069-4D31-BDD3-A9A2F9B7B4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766560" y="3018471"/>
            <a:ext cx="4841076" cy="3104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21A5ED06-FE54-4B86-A8D4-07D0EB08C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75572-4A44-4171-84AA-64D42C8050A6}" type="datetime2">
              <a:rPr lang="en-US" smtClean="0"/>
              <a:t>Friday, August 26, 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CE9EC6C3-0950-4AFE-936A-9AB5D2278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6784B1D1-BE0C-48F4-BC74-90675A0F0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xmlns="" id="{2D453288-3D76-40C1-BE00-223AB28F1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0907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03B1716-24B0-42CD-95B6-843092597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F9E3617E-4B11-481F-AC6E-000317902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1612E-528E-4FD5-9E9E-E15F1108F171}" type="datetime2">
              <a:rPr lang="en-US" smtClean="0"/>
              <a:t>Friday, August 26, 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F6BF19CC-06D3-40E9-81B5-63B457B22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6AEFC312-3AA5-46F7-B701-3D9327A68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561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B8C9E28E-1389-47AF-B3EB-22571417A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6D862-A06D-436F-A92E-EBAAD50B6E50}" type="datetime2">
              <a:rPr lang="en-US" smtClean="0"/>
              <a:t>Friday, August 26, 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BFCF6B08-1984-4F7C-9F6E-A4F47BDBA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771B3C5-CEC7-427F-931C-1318C421B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983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B4EB55F-536E-4547-A5D2-0483FC368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425"/>
            <a:ext cx="3932237" cy="1894511"/>
          </a:xfrm>
        </p:spPr>
        <p:txBody>
          <a:bodyPr anchor="b"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D717D3C-533B-4EA9-886B-FAE59956C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992" y="987425"/>
            <a:ext cx="5687568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419D2E1-4B17-4608-961E-2C4719855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58510"/>
            <a:ext cx="3932237" cy="28025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75A3535-184C-438C-AE91-9C42B7C5A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E0B7D-2260-4809-8F0A-9E5F3E24F169}" type="datetime2">
              <a:rPr lang="en-US" smtClean="0"/>
              <a:t>Friday, August 26, 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DF6DBC3-4A58-42BA-9B55-A9A725103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D4E6563-0AB6-4038-A12B-A259552DB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8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E9702C5-1E3B-4C62-A538-59BB57286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552"/>
            <a:ext cx="3932237" cy="1892808"/>
          </a:xfrm>
        </p:spPr>
        <p:txBody>
          <a:bodyPr anchor="b"/>
          <a:lstStyle>
            <a:lvl1pPr>
              <a:defRPr sz="3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6E2CF574-95CE-4E60-B2CF-3B5B4F33A7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05319" y="987425"/>
            <a:ext cx="583324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D039F7C-C735-4356-8B04-89E1904795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33286"/>
            <a:ext cx="3932237" cy="283570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5E706DF-52A3-4F34-9BF5-E1ACD5D54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4735-C637-46A3-94EB-AB3AC4188D2F}" type="datetime2">
              <a:rPr lang="en-US" smtClean="0"/>
              <a:t>Friday, August 26, 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FB25E53-E72E-4110-BB6B-3477F56C3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3686F8F-3D62-4CEC-AD9A-B70848E6A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157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CCF2F3BB-127D-44BC-A8EF-A8BB5F5911CA}"/>
              </a:ext>
            </a:extLst>
          </p:cNvPr>
          <p:cNvSpPr/>
          <p:nvPr/>
        </p:nvSpPr>
        <p:spPr>
          <a:xfrm rot="10800000" flipH="1">
            <a:off x="0" y="6401226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010D1F30-F118-4A1F-A48F-7E5706959F64}"/>
              </a:ext>
            </a:extLst>
          </p:cNvPr>
          <p:cNvSpPr/>
          <p:nvPr/>
        </p:nvSpPr>
        <p:spPr>
          <a:xfrm flipH="1">
            <a:off x="4038602" y="6401228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17AE890C-17CE-44C0-BDED-BA68F92A8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5528"/>
            <a:ext cx="10241280" cy="1234440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7910A6E-46D1-42CF-996C-2207737FB8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10241280" cy="395935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85B5247-D236-462B-BCE0-2A24DF75B0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909560" y="6409944"/>
            <a:ext cx="3703320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300" baseline="0">
                <a:solidFill>
                  <a:srgbClr val="FFFFFF"/>
                </a:solidFill>
              </a:defRPr>
            </a:lvl1pPr>
          </a:lstStyle>
          <a:p>
            <a:fld id="{AE0C963C-C1DB-4AFD-9DDC-0691666BF49B}" type="datetime2">
              <a:rPr lang="en-US" smtClean="0"/>
              <a:pPr/>
              <a:t>Friday, August 26, 2022</a:t>
            </a:fld>
            <a:endParaRPr lang="en-US" cap="all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9155C58-7DDF-4CD4-96AD-F9CC844D84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828800" y="1911096"/>
            <a:ext cx="4114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1">
                <a:solidFill>
                  <a:schemeClr val="tx1"/>
                </a:solidFill>
                <a:latin typeface="+mj-lt"/>
              </a:defRPr>
            </a:lvl1pPr>
          </a:lstStyle>
          <a:p>
            <a:pPr algn="l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F495647-A849-45D9-BC71-46A12E6DE4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67744" y="6409944"/>
            <a:ext cx="438912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C01389E6-C847-4AD0-B56D-D205B2EAB1EE}" type="slidenum">
              <a:rPr lang="en-US" smtClean="0"/>
              <a:pPr/>
              <a:t>‹#›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3048165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14" r:id="rId4"/>
    <p:sldLayoutId id="2147483715" r:id="rId5"/>
    <p:sldLayoutId id="2147483720" r:id="rId6"/>
    <p:sldLayoutId id="2147483716" r:id="rId7"/>
    <p:sldLayoutId id="2147483717" r:id="rId8"/>
    <p:sldLayoutId id="2147483718" r:id="rId9"/>
    <p:sldLayoutId id="2147483719" r:id="rId10"/>
    <p:sldLayoutId id="2147483721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b="1" i="0" kern="1200" cap="all" spc="7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D3F794D0-2982-490E-88DA-93D48975085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Network Technology Background">
            <a:extLst>
              <a:ext uri="{FF2B5EF4-FFF2-40B4-BE49-F238E27FC236}">
                <a16:creationId xmlns:a16="http://schemas.microsoft.com/office/drawing/2014/main" xmlns="" id="{58824F34-B188-2D3B-E55E-66D21CBB128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668" b="32517"/>
          <a:stretch/>
        </p:blipFill>
        <p:spPr>
          <a:xfrm>
            <a:off x="-2" y="10"/>
            <a:ext cx="12192002" cy="446103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AFD24A3D-F07A-44A9-BE55-5576292E152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H="1">
            <a:off x="0" y="4460827"/>
            <a:ext cx="12192003" cy="2397392"/>
          </a:xfrm>
          <a:prstGeom prst="rect">
            <a:avLst/>
          </a:prstGeom>
          <a:gradFill>
            <a:gsLst>
              <a:gs pos="8000">
                <a:schemeClr val="accent6"/>
              </a:gs>
              <a:gs pos="86000">
                <a:schemeClr val="accent5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204441C9-FD2D-4031-B5C5-67478196CC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H="1">
            <a:off x="4038600" y="4463553"/>
            <a:ext cx="8153401" cy="2394447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>
                  <a:alpha val="81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Freeform: Shape 14">
            <a:extLst>
              <a:ext uri="{FF2B5EF4-FFF2-40B4-BE49-F238E27FC236}">
                <a16:creationId xmlns:a16="http://schemas.microsoft.com/office/drawing/2014/main" xmlns="" id="{EBF09AEC-6E6E-418F-9974-8730F1B2B6E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4834054">
            <a:off x="2944145" y="2710934"/>
            <a:ext cx="3118759" cy="4639931"/>
          </a:xfrm>
          <a:custGeom>
            <a:avLst/>
            <a:gdLst>
              <a:gd name="connsiteX0" fmla="*/ 3118759 w 3118759"/>
              <a:gd name="connsiteY0" fmla="*/ 79510 h 4639931"/>
              <a:gd name="connsiteX1" fmla="*/ 1204940 w 3118759"/>
              <a:gd name="connsiteY1" fmla="*/ 4639931 h 4639931"/>
              <a:gd name="connsiteX2" fmla="*/ 1103495 w 3118759"/>
              <a:gd name="connsiteY2" fmla="*/ 4578302 h 4639931"/>
              <a:gd name="connsiteX3" fmla="*/ 0 w 3118759"/>
              <a:gd name="connsiteY3" fmla="*/ 2502877 h 4639931"/>
              <a:gd name="connsiteX4" fmla="*/ 2502877 w 3118759"/>
              <a:gd name="connsiteY4" fmla="*/ 0 h 4639931"/>
              <a:gd name="connsiteX5" fmla="*/ 3007294 w 3118759"/>
              <a:gd name="connsiteY5" fmla="*/ 50850 h 4639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118759" h="4639931">
                <a:moveTo>
                  <a:pt x="3118759" y="79510"/>
                </a:moveTo>
                <a:lnTo>
                  <a:pt x="1204940" y="4639931"/>
                </a:lnTo>
                <a:lnTo>
                  <a:pt x="1103495" y="4578302"/>
                </a:lnTo>
                <a:cubicBezTo>
                  <a:pt x="437725" y="4128517"/>
                  <a:pt x="0" y="3366815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2675665" y="0"/>
                  <a:pt x="2844363" y="17509"/>
                  <a:pt x="3007294" y="50850"/>
                </a:cubicBezTo>
                <a:close/>
              </a:path>
            </a:pathLst>
          </a:custGeom>
          <a:gradFill>
            <a:gsLst>
              <a:gs pos="0">
                <a:schemeClr val="accent6">
                  <a:alpha val="12000"/>
                </a:schemeClr>
              </a:gs>
              <a:gs pos="100000">
                <a:schemeClr val="accent6">
                  <a:lumMod val="60000"/>
                  <a:lumOff val="40000"/>
                  <a:alpha val="2000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2" name="Rectangle 16">
            <a:extLst>
              <a:ext uri="{FF2B5EF4-FFF2-40B4-BE49-F238E27FC236}">
                <a16:creationId xmlns:a16="http://schemas.microsoft.com/office/drawing/2014/main" xmlns="" id="{3D9D3989-3E00-4727-914E-959DFE8FACE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4076701" y="4460827"/>
            <a:ext cx="8115300" cy="1945408"/>
          </a:xfrm>
          <a:prstGeom prst="rect">
            <a:avLst/>
          </a:prstGeom>
          <a:gradFill>
            <a:gsLst>
              <a:gs pos="0">
                <a:schemeClr val="accent6">
                  <a:alpha val="16000"/>
                </a:schemeClr>
              </a:gs>
              <a:gs pos="62000">
                <a:schemeClr val="accent5">
                  <a:alpha val="0"/>
                </a:scheme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xmlns="" id="{93C2469C-1BA4-BEBC-0EF1-C88CC5CE2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3807" y="4611271"/>
            <a:ext cx="9436593" cy="1171556"/>
          </a:xfrm>
        </p:spPr>
        <p:txBody>
          <a:bodyPr>
            <a:normAutofit/>
          </a:bodyPr>
          <a:lstStyle/>
          <a:p>
            <a:pPr algn="l"/>
            <a:r>
              <a:rPr lang="hr-HR" sz="3600" dirty="0">
                <a:solidFill>
                  <a:schemeClr val="bg1"/>
                </a:solidFill>
              </a:rPr>
              <a:t>LIJEČNIČKA ETIČNOST U HITNIM STANJIMA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xmlns="" id="{5F4472E1-EC59-FA87-8DFF-BF7C283165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1" y="5970897"/>
            <a:ext cx="9448800" cy="429904"/>
          </a:xfrm>
        </p:spPr>
        <p:txBody>
          <a:bodyPr>
            <a:normAutofit/>
          </a:bodyPr>
          <a:lstStyle/>
          <a:p>
            <a:pPr algn="l"/>
            <a:r>
              <a:rPr lang="hr-HR" sz="1200" dirty="0">
                <a:solidFill>
                  <a:schemeClr val="bg1"/>
                </a:solidFill>
              </a:rPr>
              <a:t>Postupanje Centra za socijalnu skrb </a:t>
            </a:r>
            <a:r>
              <a:rPr lang="hr-HR" sz="1200" dirty="0" err="1">
                <a:solidFill>
                  <a:schemeClr val="bg1"/>
                </a:solidFill>
              </a:rPr>
              <a:t>split</a:t>
            </a:r>
            <a:endParaRPr lang="hr-HR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951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0" y="2690336"/>
            <a:ext cx="6096000" cy="163121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hr-HR" sz="2000" b="1" spc="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Svatko je dužan obavijestiti centar za socijalnu skrb o potrebi pružanja zaštite osobama koje zbog duševnih smetnji ili drugih uzroka nisu sposobne brinuti o osobnim potrebama, pravima i interesima ili koje ugrožavaju prava i interese drugih osoba.</a:t>
            </a:r>
            <a:endParaRPr lang="hr-HR" sz="20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6943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D85B1E34-7146-6391-9BD6-7DB02A75B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Socijalna skrb-OPĆENITO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B54B5D2E-0D51-D718-6CDD-49993B417E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9795" y="2048654"/>
            <a:ext cx="10241280" cy="3959352"/>
          </a:xfrm>
        </p:spPr>
        <p:txBody>
          <a:bodyPr/>
          <a:lstStyle/>
          <a:p>
            <a:pPr marL="0" indent="0">
              <a:buNone/>
            </a:pPr>
            <a:endParaRPr lang="hr-HR" sz="1800" dirty="0">
              <a:solidFill>
                <a:srgbClr val="414145"/>
              </a:solidFill>
              <a:effectLst/>
              <a:latin typeface="Open Sans" panose="020B060603050402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hr-HR" sz="1800" dirty="0">
              <a:solidFill>
                <a:srgbClr val="414145"/>
              </a:solidFill>
              <a:latin typeface="Open Sans" panose="020B060603050402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r-HR" sz="1800" dirty="0">
                <a:solidFill>
                  <a:srgbClr val="414145"/>
                </a:solidFill>
                <a:effectLst/>
                <a:latin typeface="+mj-lt"/>
                <a:ea typeface="Times New Roman" panose="02020603050405020304" pitchFamily="18" charset="0"/>
              </a:rPr>
              <a:t>Socijalna skrb </a:t>
            </a:r>
            <a:r>
              <a:rPr lang="hr-HR" sz="1800" dirty="0">
                <a:solidFill>
                  <a:srgbClr val="414145"/>
                </a:solidFill>
                <a:latin typeface="+mj-lt"/>
                <a:ea typeface="Times New Roman" panose="02020603050405020304" pitchFamily="18" charset="0"/>
              </a:rPr>
              <a:t>je </a:t>
            </a:r>
            <a:r>
              <a:rPr lang="hr-HR" sz="1800" dirty="0">
                <a:solidFill>
                  <a:srgbClr val="414145"/>
                </a:solidFill>
                <a:effectLst/>
                <a:latin typeface="+mj-lt"/>
                <a:ea typeface="Times New Roman" panose="02020603050405020304" pitchFamily="18" charset="0"/>
              </a:rPr>
              <a:t>organizirana djelatnost od javnog interesa čiji je cilj pružanje pomoći socijalno ugroženim osobama, kao i osobama u nepovoljnim osobnim ili obiteljskim okolnostima, a obuhvaća prevenciju, pomoć i podršku pojedincu, obitelji i skupinama, u svrhu unaprjeđenja kvalitete života, te poticanje promjena i osnaživanje korisnika, radi njihova aktivnog uključivanja u život zajednice.</a:t>
            </a:r>
          </a:p>
          <a:p>
            <a:pPr marL="0" indent="0">
              <a:buNone/>
            </a:pPr>
            <a:endParaRPr lang="hr-HR" sz="1800" dirty="0">
              <a:solidFill>
                <a:srgbClr val="414145"/>
              </a:solidFill>
              <a:latin typeface="+mj-lt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hr-HR" sz="1800" dirty="0">
              <a:solidFill>
                <a:srgbClr val="414145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pl-PL" sz="1100" dirty="0" smtClean="0">
                <a:solidFill>
                  <a:srgbClr val="000000"/>
                </a:solidFill>
              </a:rPr>
              <a:t>*Zakon o socijalnoj skrbi, </a:t>
            </a:r>
            <a:r>
              <a:rPr lang="pl-PL" sz="1100" dirty="0">
                <a:solidFill>
                  <a:srgbClr val="000000"/>
                </a:solidFill>
              </a:rPr>
              <a:t>br. NN </a:t>
            </a:r>
            <a:r>
              <a:rPr lang="pl-PL" sz="1100" dirty="0" smtClean="0">
                <a:solidFill>
                  <a:srgbClr val="000000"/>
                </a:solidFill>
              </a:rPr>
              <a:t>18/22, 46/22</a:t>
            </a:r>
            <a:endParaRPr lang="hr-HR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6734399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AF265709-A99B-356A-69DB-B495C0304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CENTAR ZA SOCIJALNU SKRB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35BDAC7F-CA9D-6544-1CDD-62C4586AF5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ts val="1650"/>
              </a:lnSpc>
              <a:spcAft>
                <a:spcPts val="1125"/>
              </a:spcAft>
            </a:pPr>
            <a:endParaRPr lang="hr-HR" sz="1800" b="1" spc="10" dirty="0">
              <a:solidFill>
                <a:srgbClr val="223645"/>
              </a:solidFill>
              <a:effectLst/>
              <a:latin typeface="Nunito" pitchFamily="2" charset="-18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1650"/>
              </a:lnSpc>
              <a:spcAft>
                <a:spcPts val="1125"/>
              </a:spcAft>
              <a:buNone/>
            </a:pPr>
            <a:r>
              <a:rPr lang="hr-HR" sz="1800" b="1" spc="10" dirty="0">
                <a:solidFill>
                  <a:srgbClr val="223645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Na temelju javnih ovlasti: rješava u prvom stupnju, provodi izvršenje rješenja, izdaje uvjerenja i potvrde, provodi odgojne mjere nad djecom, provodi posredovanje u postupku razvoda braka, organizira pružanje pomoći u kući, itd.</a:t>
            </a:r>
            <a:endParaRPr lang="hr-HR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1650"/>
              </a:lnSpc>
              <a:spcAft>
                <a:spcPts val="1125"/>
              </a:spcAft>
              <a:buNone/>
            </a:pPr>
            <a:r>
              <a:rPr lang="hr-HR" sz="1800" b="1" spc="10" dirty="0">
                <a:solidFill>
                  <a:srgbClr val="223645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Osim javnih ovlasti Centar za socijalnu skrb obavlja i druge stručne poslove: potiče, organizira i provodi aktivnosti s ciljem sprječavanja i suzbijanja socijalnih i osobnih problema, potiče i razvija samopomoć, dobro susjedsku pomoć, dobrovoljni rad, procjenjuje potrebe korisnika i planira pružanje socijalnih usluga.</a:t>
            </a:r>
          </a:p>
          <a:p>
            <a:pPr marL="0" indent="0">
              <a:lnSpc>
                <a:spcPts val="1650"/>
              </a:lnSpc>
              <a:spcAft>
                <a:spcPts val="1125"/>
              </a:spcAft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1809404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132D1596-B906-5737-11FC-F6C736A48A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Uloga socijalnog radnika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BACD8D25-891F-C46C-4AE8-6C095F613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07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hr-HR" sz="1800" dirty="0" smtClean="0"/>
          </a:p>
          <a:p>
            <a:pPr marL="342900" lvl="0" indent="-342900">
              <a:lnSpc>
                <a:spcPct val="107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hr-HR" sz="1800" dirty="0" smtClean="0"/>
              <a:t>Planira</a:t>
            </a:r>
            <a:endParaRPr lang="hr-HR" sz="1800" dirty="0"/>
          </a:p>
          <a:p>
            <a:pPr marL="342900" lvl="0" indent="-342900">
              <a:lnSpc>
                <a:spcPct val="107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hr-HR" sz="1800" dirty="0"/>
              <a:t>Koordinira </a:t>
            </a:r>
          </a:p>
          <a:p>
            <a:pPr marL="342900" lvl="0" indent="-342900">
              <a:lnSpc>
                <a:spcPct val="107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hr-HR" sz="1800" dirty="0"/>
              <a:t>Provodi aktivnosti</a:t>
            </a:r>
          </a:p>
          <a:p>
            <a:pPr marL="342900" indent="-342900">
              <a:lnSpc>
                <a:spcPct val="107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hr-HR" sz="1800" dirty="0"/>
              <a:t>U suradnji s korisnikom procjenjuju se potrebe, dogovaraju nužne usluge, koordinira, obavlja nadzor i ocjenjivanje te zastupa najbolji interes korisnika radi poboljšanja njegove socijalne dobrobiti. </a:t>
            </a:r>
          </a:p>
          <a:p>
            <a:pPr marL="342900" lvl="0" indent="-342900">
              <a:lnSpc>
                <a:spcPct val="107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2779819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POSTUPANJA CZSS U HITNIM INTERVENCIJAMA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1800" dirty="0"/>
              <a:t>Zaprimanje obavijesti( telefonski poziv,dopis ili pismenim putem) </a:t>
            </a:r>
          </a:p>
          <a:p>
            <a:r>
              <a:rPr lang="hr-HR" sz="1800" dirty="0"/>
              <a:t>Provjera da li se osoba nalazi u </a:t>
            </a:r>
            <a:r>
              <a:rPr lang="hr-HR" sz="1800" dirty="0" smtClean="0"/>
              <a:t>tretmanu</a:t>
            </a:r>
            <a:endParaRPr lang="hr-HR" sz="1800" dirty="0"/>
          </a:p>
          <a:p>
            <a:r>
              <a:rPr lang="hr-HR" sz="1800" dirty="0"/>
              <a:t>Terenski izvid </a:t>
            </a:r>
          </a:p>
          <a:p>
            <a:r>
              <a:rPr lang="hr-HR" sz="1800" dirty="0"/>
              <a:t>Obiteljski liječnik ili služba hitne pomoći</a:t>
            </a:r>
          </a:p>
          <a:p>
            <a:r>
              <a:rPr lang="hr-HR" sz="1800" dirty="0"/>
              <a:t>Obavijest pisanim putem obiteljskom liječniku</a:t>
            </a:r>
          </a:p>
          <a:p>
            <a:r>
              <a:rPr lang="hr-HR" sz="1800" dirty="0"/>
              <a:t>Osoba se upoznaje s pravima iz Zakona o socijalnoj skrbi i uslugama koje bi bile adekvatne za uklanjanje nepovoljnih životnih prilika u kojima se osoba nalazi. Navedena prava i usluge isključivo se mogu priznati smo uz pristanak osobe. </a:t>
            </a:r>
          </a:p>
        </p:txBody>
      </p:sp>
    </p:spTree>
    <p:extLst>
      <p:ext uri="{BB962C8B-B14F-4D97-AF65-F5344CB8AC3E}">
        <p14:creationId xmlns:p14="http://schemas.microsoft.com/office/powerpoint/2010/main" val="2903462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1C6E7686-FFA5-AB69-88BA-159AEDF9D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dirty="0"/>
              <a:t>Postupak oduzimanja poslovne sposobnosti</a:t>
            </a:r>
            <a:br>
              <a:rPr lang="hr-HR" dirty="0"/>
            </a:br>
            <a:r>
              <a:rPr lang="hr-HR" dirty="0"/>
              <a:t>ovlasti centra za socijalnu skrb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98B9D682-925D-5AF5-E5D9-DD909C00FB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Aft>
                <a:spcPts val="675"/>
              </a:spcAft>
              <a:buSzPts val="1000"/>
              <a:buNone/>
              <a:tabLst>
                <a:tab pos="457200" algn="l"/>
              </a:tabLst>
            </a:pPr>
            <a:endParaRPr lang="hr-HR" sz="1800" dirty="0">
              <a:solidFill>
                <a:srgbClr val="414145"/>
              </a:solidFill>
              <a:effectLst/>
              <a:latin typeface="Open Sans" panose="020B0606030504020204" pitchFamily="34" charset="0"/>
              <a:ea typeface="Times New Roman" panose="02020603050405020304" pitchFamily="18" charset="0"/>
            </a:endParaRPr>
          </a:p>
          <a:p>
            <a:pPr>
              <a:spcAft>
                <a:spcPts val="675"/>
              </a:spcAft>
              <a:buSzPts val="1000"/>
              <a:tabLst>
                <a:tab pos="457200" algn="l"/>
              </a:tabLst>
            </a:pPr>
            <a:r>
              <a:rPr lang="hr-HR" sz="1800" dirty="0"/>
              <a:t>Po službenoj dužnosti ili na zahtjev ( član obitelji). </a:t>
            </a:r>
          </a:p>
          <a:p>
            <a:pPr>
              <a:spcAft>
                <a:spcPts val="675"/>
              </a:spcAft>
              <a:buSzPts val="1000"/>
              <a:tabLst>
                <a:tab pos="457200" algn="l"/>
              </a:tabLst>
            </a:pPr>
            <a:r>
              <a:rPr lang="hr-HR" sz="1800" dirty="0"/>
              <a:t>Zdravstvene ustanove i doktori obiteljske medicine su dužni dostaviti podatke o duševnim smetnjama i drugim uzrocima zbog kojih osoba nije sposobna brinuti o svojim pravima</a:t>
            </a:r>
          </a:p>
          <a:p>
            <a:pPr>
              <a:spcAft>
                <a:spcPts val="675"/>
              </a:spcAft>
              <a:buSzPts val="1000"/>
              <a:tabLst>
                <a:tab pos="457200" algn="l"/>
              </a:tabLst>
            </a:pPr>
            <a:r>
              <a:rPr lang="hr-HR" sz="1800" dirty="0"/>
              <a:t>Posebni skrbnik iz Centra za posebno skrbništvo </a:t>
            </a:r>
          </a:p>
          <a:p>
            <a:pPr>
              <a:spcAft>
                <a:spcPts val="675"/>
              </a:spcAft>
              <a:buSzPts val="1000"/>
              <a:tabLst>
                <a:tab pos="457200" algn="l"/>
              </a:tabLst>
            </a:pPr>
            <a:r>
              <a:rPr lang="hr-HR" sz="1800" dirty="0"/>
              <a:t>Prema Obiteljskom zakonu osoba ne može biti u potpunosti lišena poslovne sposobnosti</a:t>
            </a:r>
            <a:r>
              <a:rPr lang="hr-HR" dirty="0"/>
              <a:t>. </a:t>
            </a:r>
          </a:p>
          <a:p>
            <a:pPr marL="0" indent="0">
              <a:buNone/>
            </a:pPr>
            <a:r>
              <a:rPr lang="pl-PL" sz="1400" dirty="0"/>
              <a:t>(</a:t>
            </a:r>
            <a:r>
              <a:rPr lang="pl-PL" sz="1100" dirty="0"/>
              <a:t>Obiteljski zakon, br. NN 103/15, 98/19, čl. </a:t>
            </a:r>
            <a:r>
              <a:rPr lang="pl-PL" sz="1100" dirty="0" smtClean="0"/>
              <a:t>234. st.2., </a:t>
            </a:r>
            <a:r>
              <a:rPr lang="pl-PL" sz="1100" dirty="0"/>
              <a:t>čl. 235. st.2</a:t>
            </a:r>
            <a:r>
              <a:rPr lang="pl-PL" sz="1100" dirty="0" smtClean="0"/>
              <a:t>.,)</a:t>
            </a:r>
            <a:endParaRPr lang="hr-HR" sz="11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hr-HR" sz="13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47623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CAEBDF87-3963-991F-DC67-4E35B1815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POSEBNO SKRBNIŠTVO ZA PUNOLJETNE OSOBE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0F90F435-B90F-867C-9A64-9B3C9C5A4C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5697" y="2080459"/>
            <a:ext cx="10241280" cy="3959352"/>
          </a:xfrm>
        </p:spPr>
        <p:txBody>
          <a:bodyPr>
            <a:normAutofit fontScale="25000" lnSpcReduction="20000"/>
          </a:bodyPr>
          <a:lstStyle/>
          <a:p>
            <a:pPr marL="0" lvl="0" indent="0">
              <a:spcAft>
                <a:spcPts val="675"/>
              </a:spcAft>
              <a:buSzPts val="1000"/>
              <a:buNone/>
              <a:tabLst>
                <a:tab pos="457200" algn="l"/>
              </a:tabLst>
            </a:pPr>
            <a:endParaRPr lang="hr-HR" sz="2300" b="1" dirty="0">
              <a:solidFill>
                <a:srgbClr val="414145"/>
              </a:solidFill>
              <a:effectLst/>
              <a:latin typeface="Open Sans" panose="020B0606030504020204" pitchFamily="34" charset="0"/>
              <a:ea typeface="Times New Roman" panose="02020603050405020304" pitchFamily="18" charset="0"/>
            </a:endParaRPr>
          </a:p>
          <a:p>
            <a:pPr marL="0" lvl="0" indent="0">
              <a:spcAft>
                <a:spcPts val="675"/>
              </a:spcAft>
              <a:buSzPts val="1000"/>
              <a:buNone/>
              <a:tabLst>
                <a:tab pos="457200" algn="l"/>
              </a:tabLst>
            </a:pPr>
            <a:r>
              <a:rPr lang="hr-HR" sz="7200" b="1" dirty="0">
                <a:solidFill>
                  <a:srgbClr val="414145"/>
                </a:solidFill>
                <a:effectLst/>
                <a:latin typeface="+mj-lt"/>
                <a:ea typeface="Times New Roman" panose="02020603050405020304" pitchFamily="18" charset="0"/>
              </a:rPr>
              <a:t>U SLUČAJEVIMA </a:t>
            </a:r>
            <a:r>
              <a:rPr lang="hr-HR" sz="7200" b="1" dirty="0" smtClean="0">
                <a:solidFill>
                  <a:srgbClr val="414145"/>
                </a:solidFill>
                <a:effectLst/>
                <a:latin typeface="+mj-lt"/>
                <a:ea typeface="Times New Roman" panose="02020603050405020304" pitchFamily="18" charset="0"/>
              </a:rPr>
              <a:t>:</a:t>
            </a:r>
          </a:p>
          <a:p>
            <a:pPr>
              <a:spcAft>
                <a:spcPts val="675"/>
              </a:spcAft>
              <a:buSzPts val="1000"/>
              <a:tabLst>
                <a:tab pos="457200" algn="l"/>
              </a:tabLst>
            </a:pPr>
            <a:r>
              <a:rPr lang="hr-HR" sz="7200" dirty="0">
                <a:ea typeface="Times New Roman" panose="02020603050405020304" pitchFamily="18" charset="0"/>
              </a:rPr>
              <a:t>osobi u odnosu na koju je podnesen </a:t>
            </a:r>
            <a:r>
              <a:rPr lang="hr-HR" sz="7200" dirty="0" smtClean="0">
                <a:ea typeface="Times New Roman" panose="02020603050405020304" pitchFamily="18" charset="0"/>
              </a:rPr>
              <a:t>prijedlog</a:t>
            </a:r>
            <a:endParaRPr lang="hr-HR" sz="7200" b="1" dirty="0">
              <a:solidFill>
                <a:srgbClr val="414145"/>
              </a:solidFill>
              <a:effectLst/>
              <a:latin typeface="+mj-lt"/>
              <a:ea typeface="Times New Roman" panose="02020603050405020304" pitchFamily="18" charset="0"/>
            </a:endParaRPr>
          </a:p>
          <a:p>
            <a:pPr lvl="0">
              <a:spcAft>
                <a:spcPts val="675"/>
              </a:spcAft>
              <a:buSzPts val="1000"/>
              <a:tabLst>
                <a:tab pos="457200" algn="l"/>
              </a:tabLst>
            </a:pPr>
            <a:r>
              <a:rPr lang="hr-HR" sz="7200" dirty="0">
                <a:effectLst/>
                <a:latin typeface="+mj-lt"/>
                <a:ea typeface="Times New Roman" panose="02020603050405020304" pitchFamily="18" charset="0"/>
              </a:rPr>
              <a:t>nepoznato boravište, nedostupnost osobe 3 mjeseca</a:t>
            </a:r>
          </a:p>
          <a:p>
            <a:pPr lvl="0">
              <a:spcAft>
                <a:spcPts val="675"/>
              </a:spcAft>
              <a:buSzPts val="1000"/>
              <a:tabLst>
                <a:tab pos="457200" algn="l"/>
              </a:tabLst>
            </a:pPr>
            <a:r>
              <a:rPr lang="hr-HR" sz="7200" dirty="0">
                <a:latin typeface="+mj-lt"/>
                <a:ea typeface="Times New Roman" panose="02020603050405020304" pitchFamily="18" charset="0"/>
              </a:rPr>
              <a:t>sukob interesa sa skrbnikom</a:t>
            </a:r>
          </a:p>
          <a:p>
            <a:pPr lvl="0">
              <a:spcAft>
                <a:spcPts val="675"/>
              </a:spcAft>
              <a:buSzPts val="1000"/>
              <a:tabLst>
                <a:tab pos="457200" algn="l"/>
              </a:tabLst>
            </a:pPr>
            <a:r>
              <a:rPr lang="hr-HR" sz="7200" dirty="0">
                <a:latin typeface="+mj-lt"/>
                <a:ea typeface="Times New Roman" panose="02020603050405020304" pitchFamily="18" charset="0"/>
              </a:rPr>
              <a:t>p</a:t>
            </a:r>
            <a:r>
              <a:rPr lang="hr-HR" sz="7200" dirty="0">
                <a:effectLst/>
                <a:latin typeface="+mj-lt"/>
                <a:ea typeface="Times New Roman" panose="02020603050405020304" pitchFamily="18" charset="0"/>
              </a:rPr>
              <a:t>rijevremena spriječenost ili nesposobnost u obavljanju jednokratnih </a:t>
            </a:r>
            <a:r>
              <a:rPr lang="hr-HR" sz="7200" dirty="0" smtClean="0">
                <a:effectLst/>
                <a:latin typeface="+mj-lt"/>
                <a:ea typeface="Times New Roman" panose="02020603050405020304" pitchFamily="18" charset="0"/>
              </a:rPr>
              <a:t>radnji(iznimno</a:t>
            </a:r>
            <a:r>
              <a:rPr lang="hr-HR" sz="7200" dirty="0" smtClean="0">
                <a:effectLst/>
                <a:latin typeface="+mj-lt"/>
                <a:ea typeface="Times New Roman" panose="02020603050405020304" pitchFamily="18" charset="0"/>
              </a:rPr>
              <a:t>)</a:t>
            </a:r>
          </a:p>
          <a:p>
            <a:pPr lvl="0">
              <a:spcAft>
                <a:spcPts val="675"/>
              </a:spcAft>
              <a:buSzPts val="1000"/>
              <a:tabLst>
                <a:tab pos="457200" algn="l"/>
              </a:tabLst>
            </a:pPr>
            <a:endParaRPr lang="hr-HR" sz="7200" dirty="0" smtClean="0">
              <a:effectLst/>
              <a:latin typeface="+mj-lt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4400" dirty="0" smtClean="0"/>
              <a:t>(</a:t>
            </a:r>
            <a:r>
              <a:rPr lang="pl-PL" sz="4400" dirty="0"/>
              <a:t>Obiteljski zakon, br. NN 103/15, 98/19, čl. </a:t>
            </a:r>
            <a:r>
              <a:rPr lang="pl-PL" sz="4400" dirty="0" smtClean="0"/>
              <a:t>241. )</a:t>
            </a:r>
            <a:endParaRPr lang="hr-HR" sz="4400" dirty="0"/>
          </a:p>
          <a:p>
            <a:pPr marL="0" indent="0">
              <a:buNone/>
            </a:pPr>
            <a:endParaRPr lang="hr-HR" sz="8000" dirty="0"/>
          </a:p>
          <a:p>
            <a:pPr marL="342900" lvl="0" indent="-342900">
              <a:spcAft>
                <a:spcPts val="675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hr-H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hr-HR" sz="13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hr-HR" sz="13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hr-HR" sz="13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r>
              <a:rPr lang="hr-HR" sz="1300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Obiteljski zakon čl. 241.</a:t>
            </a:r>
          </a:p>
        </p:txBody>
      </p:sp>
    </p:spTree>
    <p:extLst>
      <p:ext uri="{BB962C8B-B14F-4D97-AF65-F5344CB8AC3E}">
        <p14:creationId xmlns:p14="http://schemas.microsoft.com/office/powerpoint/2010/main" val="26329546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63352A55-25AB-819F-0D59-D64291C27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POSEBNO SKRBNIŠTVO ZA PUNOLJETNE OSOBE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8BA34728-B71A-906D-4BFF-B9832BC956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r-HR" dirty="0"/>
          </a:p>
        </p:txBody>
      </p:sp>
      <p:sp>
        <p:nvSpPr>
          <p:cNvPr id="5" name="TekstniOkvir 4">
            <a:extLst>
              <a:ext uri="{FF2B5EF4-FFF2-40B4-BE49-F238E27FC236}">
                <a16:creationId xmlns:a16="http://schemas.microsoft.com/office/drawing/2014/main" xmlns="" id="{DCFEE1DE-5B61-29D0-4486-72573478101D}"/>
              </a:ext>
            </a:extLst>
          </p:cNvPr>
          <p:cNvSpPr txBox="1"/>
          <p:nvPr/>
        </p:nvSpPr>
        <p:spPr>
          <a:xfrm>
            <a:off x="1371600" y="2575420"/>
            <a:ext cx="10241280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hr-HR" sz="1800" dirty="0">
              <a:effectLst/>
              <a:latin typeface="+mj-lt"/>
              <a:ea typeface="Times New Roman" panose="02020603050405020304" pitchFamily="18" charset="0"/>
            </a:endParaRPr>
          </a:p>
          <a:p>
            <a:r>
              <a:rPr lang="hr-HR" dirty="0">
                <a:latin typeface="+mj-lt"/>
              </a:rPr>
              <a:t>Stav pravobraniteljice za osobe sa invaliditetom je da treba uvažiti volju i pristanak pacijenta uzimajući u obzir Zakon o zaštiti prava pacijenata, Zakon o zaštiti osoba sa duševnim smetnjama i Konvenciju o pravima osoba sa invaliditetom. </a:t>
            </a:r>
            <a:r>
              <a:rPr lang="hr-HR" dirty="0"/>
              <a:t>Pristanak za smještaj kao ni obavljanje lječničkog pregleda ili zahvata ne spadaju u jednokratnu radnju. Odluke kojima se ograničavaju prava osoba se donose samo iznimno i u onoj mjeri u kjojoj je nužno.</a:t>
            </a:r>
          </a:p>
          <a:p>
            <a:endParaRPr lang="hr-HR" dirty="0"/>
          </a:p>
          <a:p>
            <a:r>
              <a:rPr lang="hr-HR" dirty="0"/>
              <a:t>Osoba ima pravo odbiti terapijski postupak osim u slučaju neodgodive medicinske radnje čije bi nepoduzimanje </a:t>
            </a:r>
            <a:r>
              <a:rPr lang="hr-HR" dirty="0" smtClean="0"/>
              <a:t>ugrozilo </a:t>
            </a:r>
            <a:r>
              <a:rPr lang="hr-HR" dirty="0"/>
              <a:t>život ili izazvalo trajna oštećenja njenog zdravlja. Ako se zbog hitne situacije ne može dobiti suglasnost zakonskog zastupnika osoba će se podvrći određenom postupku sukladno čl.16 i čl. 18. Zakona o zaštiti prava pacijenata</a:t>
            </a:r>
          </a:p>
          <a:p>
            <a:endParaRPr lang="hr-HR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39474903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5797AA2D-1D44-C4F4-CEC3-1D7EC96EF7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DEŽURSTVO SOCIJALNOG RADNIKA U CZSS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xmlns="" id="{45B5D1EC-6AD4-C935-BE57-145EFF9A63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endParaRPr lang="hr-HR" dirty="0"/>
          </a:p>
          <a:p>
            <a:r>
              <a:rPr lang="hr-HR" dirty="0" smtClean="0"/>
              <a:t>Po </a:t>
            </a:r>
            <a:r>
              <a:rPr lang="hr-HR" dirty="0"/>
              <a:t>pozivu policije</a:t>
            </a:r>
          </a:p>
          <a:p>
            <a:r>
              <a:rPr lang="hr-HR" dirty="0"/>
              <a:t>Zaštita prava maloljetnih osoba i mlađih punoljetnika</a:t>
            </a:r>
          </a:p>
        </p:txBody>
      </p:sp>
    </p:spTree>
    <p:extLst>
      <p:ext uri="{BB962C8B-B14F-4D97-AF65-F5344CB8AC3E}">
        <p14:creationId xmlns:p14="http://schemas.microsoft.com/office/powerpoint/2010/main" val="110460710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radientRiseVTI">
  <a:themeElements>
    <a:clrScheme name="AnalogousFromDarkSeedLeftStep">
      <a:dk1>
        <a:srgbClr val="000000"/>
      </a:dk1>
      <a:lt1>
        <a:srgbClr val="FFFFFF"/>
      </a:lt1>
      <a:dk2>
        <a:srgbClr val="1B2130"/>
      </a:dk2>
      <a:lt2>
        <a:srgbClr val="F0F3F1"/>
      </a:lt2>
      <a:accent1>
        <a:srgbClr val="D937B0"/>
      </a:accent1>
      <a:accent2>
        <a:srgbClr val="AC25C7"/>
      </a:accent2>
      <a:accent3>
        <a:srgbClr val="7B37D9"/>
      </a:accent3>
      <a:accent4>
        <a:srgbClr val="3A3ACC"/>
      </a:accent4>
      <a:accent5>
        <a:srgbClr val="377AD9"/>
      </a:accent5>
      <a:accent6>
        <a:srgbClr val="25ACC7"/>
      </a:accent6>
      <a:hlink>
        <a:srgbClr val="3F5FBF"/>
      </a:hlink>
      <a:folHlink>
        <a:srgbClr val="7F7F7F"/>
      </a:folHlink>
    </a:clrScheme>
    <a:fontScheme name="Avenir">
      <a:majorFont>
        <a:latin typeface="Gill Sans Nova"/>
        <a:ea typeface=""/>
        <a:cs typeface=""/>
      </a:majorFont>
      <a:minorFont>
        <a:latin typeface="Gill Sans No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GradientRiseVTI" id="{C2FC082F-B444-4222-AF20-78444CCB5722}" vid="{39F213E4-0CBC-40CB-B3F6-8C5562B6B99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TM04033925[[fn=Kapljica]]</Template>
  <TotalTime>610</TotalTime>
  <Words>616</Words>
  <Application>Microsoft Office PowerPoint</Application>
  <PresentationFormat>Custom</PresentationFormat>
  <Paragraphs>60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GradientRiseVTI</vt:lpstr>
      <vt:lpstr>LIJEČNIČKA ETIČNOST U HITNIM STANJIMA</vt:lpstr>
      <vt:lpstr>Socijalna skrb-OPĆENITO</vt:lpstr>
      <vt:lpstr>CENTAR ZA SOCIJALNU SKRB</vt:lpstr>
      <vt:lpstr>Uloga socijalnog radnika</vt:lpstr>
      <vt:lpstr>POSTUPANJA CZSS U HITNIM INTERVENCIJAMA</vt:lpstr>
      <vt:lpstr>Postupak oduzimanja poslovne sposobnosti ovlasti centra za socijalnu skrb</vt:lpstr>
      <vt:lpstr>POSEBNO SKRBNIŠTVO ZA PUNOLJETNE OSOBE</vt:lpstr>
      <vt:lpstr>POSEBNO SKRBNIŠTVO ZA PUNOLJETNE OSOBE</vt:lpstr>
      <vt:lpstr>DEŽURSTVO SOCIJALNOG RADNIKA U CZSS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LIJEČNIČKA ETIČNOST U HITNIM STANJIMA</dc:title>
  <dc:creator>Edina Bartulović</dc:creator>
  <cp:lastModifiedBy>Ljubo</cp:lastModifiedBy>
  <cp:revision>19</cp:revision>
  <cp:lastPrinted>2022-08-22T11:46:18Z</cp:lastPrinted>
  <dcterms:created xsi:type="dcterms:W3CDTF">2022-08-22T10:23:24Z</dcterms:created>
  <dcterms:modified xsi:type="dcterms:W3CDTF">2022-08-26T08:55:22Z</dcterms:modified>
</cp:coreProperties>
</file>