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4" r:id="rId4"/>
    <p:sldId id="265" r:id="rId5"/>
    <p:sldId id="270" r:id="rId6"/>
    <p:sldId id="263" r:id="rId7"/>
    <p:sldId id="257" r:id="rId8"/>
    <p:sldId id="272" r:id="rId9"/>
    <p:sldId id="258" r:id="rId10"/>
    <p:sldId id="266" r:id="rId11"/>
    <p:sldId id="259" r:id="rId12"/>
    <p:sldId id="268" r:id="rId13"/>
    <p:sldId id="260" r:id="rId14"/>
    <p:sldId id="261" r:id="rId15"/>
    <p:sldId id="262" r:id="rId16"/>
    <p:sldId id="269" r:id="rId17"/>
    <p:sldId id="271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DAC0-9566-4B99-8A50-D61BA37F16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992C5-2710-4281-B360-CA9EA3FFC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3CC67-DFC9-D0FB-13B0-D8182904C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75EB-914C-4B68-EF10-58253806F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2FF89-1962-3E9A-93AC-728457C5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7DF9F-390A-34D9-89BD-ED3FEEAC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8960D-6B90-16D7-E739-B83451EA6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2945A-4C94-68A1-953D-9397ACE24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7919D-3CAA-F7D3-7EC8-3003C5BE3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E136-A459-F3BF-66B7-948377F9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0EC6A-E065-4199-69E4-9F7CC4F7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0B7AB-0751-7983-16E5-AF3ADC38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8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FEA543-8208-CC33-C5D8-7F33E429A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E5C36-0129-B735-E48B-C60429224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0EB20-6062-687F-E583-C8422AF0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C1D6D-32EF-85D3-32B4-0FA51F2D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009EB-3CF7-5446-3152-BB0A54457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6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0191-6144-A32A-C3CB-CD51F3C7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BA3D3-0BF3-5984-B13F-E198AC06F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7A964-971A-2DC4-2F98-E48918D7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308E-C52E-A922-332A-9C28F304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A8352-1FBD-217A-1330-AEB74FCA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9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8BD9-BCB3-C72B-4C53-A9CB5CA7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5BAC4-DD90-485B-E45A-54306D3F3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B6507-DC3D-D02F-597C-14F03F0C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AE9D0-56C5-303E-F49E-07875763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73AAB-D055-CEFE-5AB8-4F3CC057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1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ECF1-52B1-EE03-D046-70EC40D03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80BA7-096D-BB90-C733-AD8D5BA3F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C7AF8-2914-3739-71F8-EB38F33E2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D38C3-A94C-CC02-FB0D-8E69918A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BDED2-903B-2894-D736-04A05CD5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FA730-51D8-BCC0-1BCF-4FC86CEA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3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91E62-8FB1-F17D-109C-45B91383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C8D76-4803-5B50-9045-BA38C30D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B5294-9EFF-4749-E8FE-3B9D16100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0ECFA0-8EB8-8172-F81A-0240941168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C8114-67D7-F406-749F-C92ED0918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05A349-4391-17F5-FFE3-07C5A539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EB0D55-855E-3B38-A4B0-178768D6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AEDCEE-6363-DFD7-AA9B-253C179E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5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58C4-8752-6525-6DC9-ADE6CE75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AA9A80-7157-7C38-278C-ABC9B073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BDE66-C42D-4B25-31B3-24CF8A93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68BE1F-6136-2D3B-99BF-C0CF3DAC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3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EE5EE-0E3A-13FC-C7C2-A2397212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D00778-2A7E-21F3-4D4E-3B106227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07409-225F-633A-B5FA-30132AFA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1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F53C-FE6A-ECE7-525C-70DA1394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4C76-C233-F175-D84C-FBCFE7A81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F9EB3-031D-391A-0BFA-0948985B0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9792D-7D13-60F6-9E11-A50B28EC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5E9C-D885-5647-8229-05440C66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0E92E-4391-E492-AFAD-1ED44987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DB7C-FA31-2918-B4FD-AA228EF71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F6783F-6602-535B-637F-CE60E5F13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5D8BC-0AD3-6336-C16D-323A024DD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5AD8F-893B-ED29-2FBA-0726A654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1723C-2355-3E38-A284-2E296A6D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06084-40C9-57B2-E267-32158DEB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3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F4590-469A-055E-9113-EACACFF8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2779A-3E74-280B-CE64-5FEC56404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7BD28-ED31-FCBA-B333-86E2CC76E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C630E-90D5-11D8-51F2-BDC7AADE0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0EB36-0394-D9CA-83E1-CFC75DDF3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329A-A57C-4152-942B-D46789A71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1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31C30-A993-FD8A-38B2-A10B24E69E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Etika i hitna psihijatrijska stanja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65694-266F-93D0-93EB-6B58F0EFB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izv.prof.dr.sc. Tomislav Franić, </a:t>
            </a:r>
            <a:r>
              <a:rPr lang="hr-HR" dirty="0" err="1"/>
              <a:t>dr.med</a:t>
            </a:r>
            <a:r>
              <a:rPr lang="hr-HR" dirty="0"/>
              <a:t>. </a:t>
            </a:r>
          </a:p>
          <a:p>
            <a:r>
              <a:rPr lang="hr-HR" dirty="0"/>
              <a:t>Povjerenstvo za medicinsku etiku i deontologiju HLK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9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AC98-68AB-98E4-1657-285EDFDB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Prosječni očekivani životni vijek?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AB34E-27E7-E59E-AE33-586DB8097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Razvidno je da su osobe s duševnim smetnjama ranjiva skupina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01F9F-485B-42C6-0BA4-6C74D194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8F3BE-A20A-E06C-5E4B-66786DD6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DAF35-5F78-BB4E-B4DB-21F38201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36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BB64-2E6D-5238-638E-98F92254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Ranjive skupine  i etika?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7E35-A091-9EFA-AAA1-46BA6F542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Osobiti obzir i zakonski etički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5231-FBEB-0836-4C02-CB42F1BA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32E40-2EDE-462F-C2C1-D20F97F0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E15E6-62E2-8A6C-07C4-DAFB13E6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84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E887-0259-8070-1734-3F70172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91DC-2E3B-69A5-D3B4-E704E22C6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Osoba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unapređivanje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.</a:t>
            </a:r>
            <a:endParaRPr lang="hr-HR" dirty="0"/>
          </a:p>
          <a:p>
            <a:r>
              <a:rPr lang="en-US" dirty="0"/>
              <a:t>Osoba</a:t>
            </a:r>
            <a:r>
              <a:rPr lang="hr-HR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jednake</a:t>
            </a:r>
            <a:r>
              <a:rPr lang="en-US" dirty="0"/>
              <a:t> </a:t>
            </a:r>
            <a:r>
              <a:rPr lang="en-US" dirty="0" err="1"/>
              <a:t>uvjete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liječenja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smještene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.</a:t>
            </a:r>
            <a:endParaRPr lang="hr-HR" dirty="0"/>
          </a:p>
          <a:p>
            <a:r>
              <a:rPr lang="en-US" dirty="0"/>
              <a:t>Dostojanstvo </a:t>
            </a:r>
            <a:r>
              <a:rPr lang="en-US" dirty="0" err="1"/>
              <a:t>osobe</a:t>
            </a:r>
            <a:r>
              <a:rPr lang="en-US" dirty="0"/>
              <a:t>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mora se </a:t>
            </a:r>
            <a:r>
              <a:rPr lang="en-US" dirty="0" err="1"/>
              <a:t>štititi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.</a:t>
            </a:r>
            <a:endParaRPr lang="hr-HR" dirty="0"/>
          </a:p>
          <a:p>
            <a:r>
              <a:rPr lang="en-US" dirty="0"/>
              <a:t>Osoba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iskorištavanja</a:t>
            </a:r>
            <a:r>
              <a:rPr lang="en-US" dirty="0"/>
              <a:t>, </a:t>
            </a:r>
            <a:r>
              <a:rPr lang="en-US" dirty="0" err="1"/>
              <a:t>zlostavljanja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nečovječnog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ponižavajućeg</a:t>
            </a:r>
            <a:r>
              <a:rPr lang="en-US" dirty="0"/>
              <a:t> </a:t>
            </a:r>
            <a:r>
              <a:rPr lang="en-US" dirty="0" err="1"/>
              <a:t>postupanja</a:t>
            </a:r>
            <a:r>
              <a:rPr lang="en-US" dirty="0"/>
              <a:t>.</a:t>
            </a:r>
            <a:endParaRPr lang="hr-HR" dirty="0"/>
          </a:p>
          <a:p>
            <a:r>
              <a:rPr lang="en-US" dirty="0"/>
              <a:t>O </a:t>
            </a:r>
            <a:r>
              <a:rPr lang="en-US" dirty="0" err="1"/>
              <a:t>zdravstvenom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medicinskim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koji 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mora se </a:t>
            </a:r>
            <a:r>
              <a:rPr lang="en-US" dirty="0" err="1"/>
              <a:t>redovito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potpuna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precizna</a:t>
            </a:r>
            <a:r>
              <a:rPr lang="en-US" dirty="0"/>
              <a:t> </a:t>
            </a:r>
            <a:r>
              <a:rPr lang="en-US" dirty="0" err="1"/>
              <a:t>medicinska</a:t>
            </a:r>
            <a:r>
              <a:rPr lang="en-US" dirty="0"/>
              <a:t> </a:t>
            </a:r>
            <a:r>
              <a:rPr lang="en-US" dirty="0" err="1"/>
              <a:t>dokumentacija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96920-63CF-1E4A-AD92-666F114B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3396E-823D-F7E4-31CE-629323E7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677E0-5421-B389-9304-BB8AFAF4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3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A4512-EBB8-5211-A687-FB3945D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 o zaštiti osoba s duševnim smetnjama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E2E36-217A-CE6C-B6FC-884BF165D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Osoba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unapređivanje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(2) Osoba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</a:t>
            </a:r>
            <a:r>
              <a:rPr lang="en-US" dirty="0" err="1"/>
              <a:t>smještena</a:t>
            </a:r>
            <a:r>
              <a:rPr lang="en-US" dirty="0"/>
              <a:t> u </a:t>
            </a:r>
            <a:r>
              <a:rPr lang="en-US" dirty="0" err="1"/>
              <a:t>psihijatrijsku</a:t>
            </a:r>
            <a:r>
              <a:rPr lang="en-US" dirty="0"/>
              <a:t> </a:t>
            </a:r>
            <a:r>
              <a:rPr lang="en-US" dirty="0" err="1"/>
              <a:t>ustanovu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jednake</a:t>
            </a:r>
            <a:r>
              <a:rPr lang="en-US" dirty="0"/>
              <a:t> </a:t>
            </a:r>
            <a:r>
              <a:rPr lang="en-US" dirty="0" err="1"/>
              <a:t>uvjete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liječenja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smještene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71B1E-87AE-251A-A5CD-9D8D2A2FF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D42E-6BC3-05D3-FCC7-63E3BA13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7F9B6-48F0-3E67-DE56-D31321A5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1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0E74-F309-95AA-2251-785C163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0D79-5D38-C25E-4B4F-4BCF835A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Dostojanstvo </a:t>
            </a:r>
            <a:r>
              <a:rPr lang="en-US" dirty="0" err="1"/>
              <a:t>osobe</a:t>
            </a:r>
            <a:r>
              <a:rPr lang="en-US" dirty="0"/>
              <a:t>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mora se </a:t>
            </a:r>
            <a:r>
              <a:rPr lang="en-US" dirty="0" err="1"/>
              <a:t>štititi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(2) Osoba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iskorištavanja</a:t>
            </a:r>
            <a:r>
              <a:rPr lang="en-US" dirty="0"/>
              <a:t>, </a:t>
            </a:r>
            <a:r>
              <a:rPr lang="en-US" dirty="0" err="1"/>
              <a:t>zlostavljanja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nečovječnog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ponižavajućeg</a:t>
            </a:r>
            <a:r>
              <a:rPr lang="en-US" dirty="0"/>
              <a:t> </a:t>
            </a:r>
            <a:r>
              <a:rPr lang="en-US" dirty="0" err="1"/>
              <a:t>postupanja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81038-19D0-EA50-55F9-3D6F6095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DF9DF-DD73-3976-6CFC-65517F1D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44195-DFF8-DE6C-68AE-70FB401A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7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8399-6DC5-CE3B-0456-9B5582C6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B5B5C-B1A6-DDE0-C0DE-09DB86D3D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zdravstvenom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s </a:t>
            </a:r>
            <a:r>
              <a:rPr lang="en-US" dirty="0" err="1"/>
              <a:t>duševnim</a:t>
            </a:r>
            <a:r>
              <a:rPr lang="en-US" dirty="0"/>
              <a:t> </a:t>
            </a:r>
            <a:r>
              <a:rPr lang="en-US" dirty="0" err="1"/>
              <a:t>smetnjama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medicinskim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koji 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mora se </a:t>
            </a:r>
            <a:r>
              <a:rPr lang="en-US" dirty="0" err="1"/>
              <a:t>redovito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potpuna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precizna</a:t>
            </a:r>
            <a:r>
              <a:rPr lang="en-US" dirty="0"/>
              <a:t> </a:t>
            </a:r>
            <a:r>
              <a:rPr lang="en-US" dirty="0" err="1"/>
              <a:t>medicinska</a:t>
            </a:r>
            <a:r>
              <a:rPr lang="en-US" dirty="0"/>
              <a:t> </a:t>
            </a:r>
            <a:r>
              <a:rPr lang="en-US" dirty="0" err="1"/>
              <a:t>dokumentacija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4FFEE-BA72-77FF-2ACB-31E01490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4CA79-BEE6-0B7F-53FD-DB35A267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190C1-199F-31D2-E547-9A652B1B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65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BE75-E902-A1A4-9BAC-2F5E35ABF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Implicira li zakon da smo mi osobito skloni neetičnim postupanjima prema duševnim bolesnicima?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B6069-B963-D25B-87BD-2FA37A94E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6681"/>
            <a:ext cx="10515600" cy="3810281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Zašto ne postoji zakon o zaštiti osoba sa šećernom  bolesti?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B64F8-3B95-04BF-3862-AC3D8D61A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9C857-BCC2-2845-AC3A-4F8E9C37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6162C-99D8-7865-219F-FC22CDD8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9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E8E4-C82D-5FC0-FEB2-6D1B5E06C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Hitna stanja u psihijatriji i etika?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3F80D-3431-DAC4-DB4C-6B123A824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Pacijenti koji pristaju na liječenje</a:t>
            </a:r>
          </a:p>
          <a:p>
            <a:r>
              <a:rPr lang="hr-HR" dirty="0"/>
              <a:t>Pacijenti koji ne pristaju na liječenje ili je njihova sposobnost rasuđivanja  privremeno ili trajno  odsutna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2E7B-3A26-17B6-0A2A-D670EB0D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BA7DF-C32A-105E-24BA-0B1EC603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CBBC0-32B4-1142-1A2B-EB3AED886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5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72671-CE17-B011-6589-C97F2AAE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Jesam li etičan kad parkiram ili perem ruke?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B5B0-A3D9-D05D-C93F-B78BDFEF0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38755-C6A6-CA55-B1DC-84ABB616B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7D2F7-9117-7600-B3FA-7B9AF29B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BC432-9B88-4C49-80AD-0B385D5A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7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EC11-8100-E1D8-C86B-D1030092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Etička maksima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92A6B-A68E-8006-EDF0-4E471B47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„Ne </a:t>
            </a:r>
            <a:r>
              <a:rPr lang="it-IT" dirty="0" err="1"/>
              <a:t>čini</a:t>
            </a:r>
            <a:r>
              <a:rPr lang="it-IT" dirty="0"/>
              <a:t> </a:t>
            </a:r>
            <a:r>
              <a:rPr lang="it-IT" dirty="0" err="1"/>
              <a:t>drugima</a:t>
            </a:r>
            <a:r>
              <a:rPr lang="it-IT" dirty="0"/>
              <a:t> </a:t>
            </a:r>
            <a:r>
              <a:rPr lang="it-IT" dirty="0" err="1"/>
              <a:t>što</a:t>
            </a:r>
            <a:r>
              <a:rPr lang="it-IT" dirty="0"/>
              <a:t> ne </a:t>
            </a:r>
            <a:r>
              <a:rPr lang="it-IT" dirty="0" err="1"/>
              <a:t>želiš</a:t>
            </a:r>
            <a:r>
              <a:rPr lang="it-IT" dirty="0"/>
              <a:t> sebi“</a:t>
            </a:r>
            <a:endParaRPr lang="hr-HR" dirty="0"/>
          </a:p>
          <a:p>
            <a:pPr marL="0" indent="0">
              <a:buNone/>
            </a:pPr>
            <a:r>
              <a:rPr lang="it-IT" dirty="0" err="1"/>
              <a:t>Tko</a:t>
            </a:r>
            <a:r>
              <a:rPr lang="it-IT" dirty="0"/>
              <a:t> </a:t>
            </a:r>
            <a:r>
              <a:rPr lang="it-IT" dirty="0" err="1"/>
              <a:t>kaže</a:t>
            </a:r>
            <a:r>
              <a:rPr lang="it-IT" dirty="0"/>
              <a:t> da </a:t>
            </a:r>
            <a:r>
              <a:rPr lang="it-IT" dirty="0" err="1"/>
              <a:t>smo</a:t>
            </a:r>
            <a:r>
              <a:rPr lang="it-IT" dirty="0"/>
              <a:t> mi </a:t>
            </a:r>
            <a:r>
              <a:rPr lang="it-IT" dirty="0" err="1"/>
              <a:t>mjerilo</a:t>
            </a:r>
            <a:r>
              <a:rPr lang="it-IT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E5D91-CFF0-7A90-E6C9-743F3F0F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7B306-89AB-A2E7-374B-9D158A00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EB66F-69E6-3F40-8EF6-AD5DB826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C592-824B-3041-004A-DA3D790B3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Dinamičnost u etici i medicini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E3E6-63E9-6417-4E41-AA35A89C4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Tko kaže da je naš Kodeks već u ovom trenutku mjerilo?</a:t>
            </a:r>
          </a:p>
          <a:p>
            <a:r>
              <a:rPr lang="hr-HR" dirty="0"/>
              <a:t>No to je ono najbolje što imamo u ovom trenutku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080DD-10EA-AE40-210B-816FD50E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D3EC5-C317-2AE7-4181-BEB3AB0F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E9692-1AFE-A973-86F3-14661E61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28ED-7935-84D3-C3DC-C046E32DA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ABB02-33AC-BAD4-2E8C-07A9893EA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stupa u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liječnicima</a:t>
            </a:r>
            <a:r>
              <a:rPr lang="en-US" dirty="0"/>
              <a:t>, </a:t>
            </a:r>
            <a:r>
              <a:rPr lang="en-US" dirty="0" err="1"/>
              <a:t>nevezano</a:t>
            </a:r>
            <a:r>
              <a:rPr lang="en-US" dirty="0"/>
              <a:t> za tip </a:t>
            </a:r>
            <a:r>
              <a:rPr lang="en-US" dirty="0" err="1"/>
              <a:t>smetnji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u </a:t>
            </a:r>
            <a:r>
              <a:rPr lang="hr-HR" dirty="0"/>
              <a:t>odnos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psihološki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,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strahove</a:t>
            </a:r>
            <a:r>
              <a:rPr lang="en-US" dirty="0"/>
              <a:t>, </a:t>
            </a:r>
            <a:r>
              <a:rPr lang="en-US" dirty="0" err="1"/>
              <a:t>sumnje</a:t>
            </a:r>
            <a:r>
              <a:rPr lang="en-US" dirty="0"/>
              <a:t>, </a:t>
            </a:r>
            <a:r>
              <a:rPr lang="en-US" dirty="0" err="1"/>
              <a:t>nepovjerenja</a:t>
            </a:r>
            <a:r>
              <a:rPr lang="en-US" dirty="0"/>
              <a:t>, </a:t>
            </a:r>
            <a:r>
              <a:rPr lang="en-US" dirty="0" err="1"/>
              <a:t>predrasude</a:t>
            </a:r>
            <a:r>
              <a:rPr lang="en-US" dirty="0"/>
              <a:t>, </a:t>
            </a:r>
            <a:r>
              <a:rPr lang="en-US" dirty="0" err="1"/>
              <a:t>prijašnja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loša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dobra.</a:t>
            </a:r>
            <a:endParaRPr lang="hr-HR" dirty="0"/>
          </a:p>
          <a:p>
            <a:r>
              <a:rPr lang="hr-HR" dirty="0"/>
              <a:t>Unosimo i mi svoj no on bi trebao biti obuzdan i kontroliran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2A76C-452E-9E2E-3248-ADE9EF983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906D9-169D-CDB4-A329-8DA03A8F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762-879C-F5A3-67B2-D136954C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5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4622-3673-E48F-A8DB-7D608406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Nešto o magnitudi problema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5EBB0-7614-6934-E592-8EBB03786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„Indeks percepcije korupcije”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2D42-3504-38BA-709A-0AC3D2C2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5DD4F-3126-C476-796E-5C675923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4879-BF1A-0E92-45BF-41BA1E12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9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2137C-472F-630B-D71C-16FC7F97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2EDF4-67A5-2372-4F0C-1A4736A33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godišnjoj</a:t>
            </a:r>
            <a:r>
              <a:rPr lang="en-US" dirty="0"/>
              <a:t> </a:t>
            </a:r>
            <a:r>
              <a:rPr lang="en-US" dirty="0" err="1"/>
              <a:t>razini</a:t>
            </a:r>
            <a:r>
              <a:rPr lang="en-US" dirty="0"/>
              <a:t> </a:t>
            </a:r>
            <a:r>
              <a:rPr lang="en-US" dirty="0" err="1"/>
              <a:t>povjerenstvo</a:t>
            </a:r>
            <a:r>
              <a:rPr lang="en-US" dirty="0"/>
              <a:t> </a:t>
            </a:r>
            <a:r>
              <a:rPr lang="en-US" dirty="0" err="1"/>
              <a:t>obradi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350 </a:t>
            </a:r>
            <a:r>
              <a:rPr lang="en-US" dirty="0" err="1"/>
              <a:t>prijava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predstavki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u </a:t>
            </a:r>
            <a:r>
              <a:rPr lang="en-US" dirty="0" err="1"/>
              <a:t>većem</a:t>
            </a:r>
            <a:r>
              <a:rPr lang="en-US" dirty="0"/>
              <a:t> </a:t>
            </a:r>
            <a:r>
              <a:rPr lang="en-US" dirty="0" err="1"/>
              <a:t>dijelu</a:t>
            </a:r>
            <a:r>
              <a:rPr lang="en-US" dirty="0"/>
              <a:t> ne </a:t>
            </a:r>
            <a:r>
              <a:rPr lang="en-US" dirty="0" err="1"/>
              <a:t>pronađe</a:t>
            </a:r>
            <a:r>
              <a:rPr lang="en-US" dirty="0"/>
              <a:t> </a:t>
            </a:r>
            <a:r>
              <a:rPr lang="en-US" dirty="0" err="1"/>
              <a:t>kršenje</a:t>
            </a:r>
            <a:r>
              <a:rPr lang="en-US" dirty="0"/>
              <a:t> </a:t>
            </a:r>
            <a:r>
              <a:rPr lang="en-US" dirty="0" err="1"/>
              <a:t>liječničke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stavimo</a:t>
            </a:r>
            <a:r>
              <a:rPr lang="en-US" dirty="0"/>
              <a:t> u </a:t>
            </a:r>
            <a:r>
              <a:rPr lang="en-US" dirty="0" err="1"/>
              <a:t>kontekst</a:t>
            </a:r>
            <a:r>
              <a:rPr lang="en-US" dirty="0"/>
              <a:t> 48 355 537</a:t>
            </a:r>
            <a:r>
              <a:rPr lang="hr-HR" dirty="0"/>
              <a:t> (NZJZ)</a:t>
            </a:r>
            <a:r>
              <a:rPr lang="en-US" dirty="0"/>
              <a:t> </a:t>
            </a:r>
            <a:r>
              <a:rPr lang="en-US" dirty="0" err="1"/>
              <a:t>kontakata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obiteljski</a:t>
            </a:r>
            <a:r>
              <a:rPr lang="en-US" dirty="0"/>
              <a:t> </a:t>
            </a:r>
            <a:r>
              <a:rPr lang="en-US" dirty="0" err="1"/>
              <a:t>liječnici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s </a:t>
            </a:r>
            <a:r>
              <a:rPr lang="en-US" dirty="0" err="1"/>
              <a:t>pacijentima</a:t>
            </a:r>
            <a:r>
              <a:rPr lang="en-US" dirty="0"/>
              <a:t> u 2021. (bez </a:t>
            </a:r>
            <a:r>
              <a:rPr lang="en-US" dirty="0" err="1"/>
              <a:t>pedijatrije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ginekologije</a:t>
            </a:r>
            <a:r>
              <a:rPr lang="en-US" dirty="0"/>
              <a:t> u </a:t>
            </a:r>
            <a:r>
              <a:rPr lang="en-US" dirty="0" err="1"/>
              <a:t>sustavu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715 639 </a:t>
            </a:r>
            <a:r>
              <a:rPr lang="en-US" dirty="0" err="1"/>
              <a:t>otpuštena</a:t>
            </a:r>
            <a:r>
              <a:rPr lang="en-US" dirty="0"/>
              <a:t> </a:t>
            </a:r>
            <a:r>
              <a:rPr lang="en-US" dirty="0" err="1"/>
              <a:t>bolnička</a:t>
            </a:r>
            <a:r>
              <a:rPr lang="en-US" dirty="0"/>
              <a:t> </a:t>
            </a:r>
            <a:r>
              <a:rPr lang="en-US" dirty="0" err="1"/>
              <a:t>pacijenta</a:t>
            </a:r>
            <a:r>
              <a:rPr lang="en-US" dirty="0"/>
              <a:t> u 2019. (</a:t>
            </a:r>
            <a:r>
              <a:rPr lang="hr-HR" dirty="0"/>
              <a:t>NZJZ)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/>
              <a:t>liječnika</a:t>
            </a:r>
            <a:r>
              <a:rPr lang="en-US" dirty="0"/>
              <a:t> s </a:t>
            </a:r>
            <a:r>
              <a:rPr lang="en-US" dirty="0" err="1"/>
              <a:t>licencom</a:t>
            </a:r>
            <a:r>
              <a:rPr lang="en-US" dirty="0"/>
              <a:t> za </a:t>
            </a:r>
            <a:r>
              <a:rPr lang="en-US" dirty="0" err="1"/>
              <a:t>samostalni</a:t>
            </a:r>
            <a:r>
              <a:rPr lang="en-US" dirty="0"/>
              <a:t> rad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oko</a:t>
            </a:r>
            <a:r>
              <a:rPr lang="en-US" dirty="0"/>
              <a:t> 15 500 (</a:t>
            </a:r>
            <a:r>
              <a:rPr lang="hr-HR" dirty="0"/>
              <a:t>HLK</a:t>
            </a:r>
            <a:r>
              <a:rPr lang="en-US" dirty="0"/>
              <a:t>), </a:t>
            </a:r>
            <a:r>
              <a:rPr lang="en-US" dirty="0" err="1"/>
              <a:t>tada</a:t>
            </a:r>
            <a:r>
              <a:rPr lang="en-US" dirty="0"/>
              <a:t>, </a:t>
            </a:r>
            <a:r>
              <a:rPr lang="en-US" dirty="0" err="1"/>
              <a:t>statistički</a:t>
            </a:r>
            <a:r>
              <a:rPr lang="en-US" dirty="0"/>
              <a:t> </a:t>
            </a:r>
            <a:r>
              <a:rPr lang="en-US" dirty="0" err="1"/>
              <a:t>gledano</a:t>
            </a:r>
            <a:r>
              <a:rPr lang="en-US" dirty="0"/>
              <a:t>,</a:t>
            </a:r>
            <a:r>
              <a:rPr lang="hr-HR" dirty="0"/>
              <a:t> govorimo o beznačajnim brojevima.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7BCD1-B785-5401-83AE-BE04B0ADD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DE41-96D1-C494-D7A5-4546C469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4D70C-6E00-62A6-E815-B2EC776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3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3FD0-604B-24BE-8E25-D4BF3B1B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7EF91-F1D7-44B8-88E2-4EE870E04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Ipak  i ovih nekoliko stotina želimo smanjiti, no </a:t>
            </a:r>
          </a:p>
          <a:p>
            <a:r>
              <a:rPr lang="hr-HR" dirty="0"/>
              <a:t>To ne ovisi samo o nama nego i o drugim sudionicima a to su pacijenti sa svojom etičkom odgovornošću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BF438-AAB8-6363-B2F2-1FA3D761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EF2E5-144D-2E14-5991-BE76D870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608E-31EB-DACD-34FE-61613451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1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7F17-E82A-EB37-D7B4-5E8666F3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Učestalost duševnih poremećaja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652A4-9468-101F-57A2-2A3C5FD6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Učestalost</a:t>
            </a:r>
          </a:p>
          <a:p>
            <a:pPr marL="0" indent="0">
              <a:buNone/>
            </a:pPr>
            <a:r>
              <a:rPr lang="hr-HR" dirty="0"/>
              <a:t>Opterećenje sustava</a:t>
            </a:r>
          </a:p>
          <a:p>
            <a:pPr marL="0" indent="0">
              <a:buNone/>
            </a:pPr>
            <a:r>
              <a:rPr lang="hr-HR" dirty="0"/>
              <a:t>Broj bolničkih dana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73AF0-9600-B0B0-5E7E-549A77DE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8/26/2022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C7344-411A-B3F9-0222-66528ED6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HLK Liječnička etičnost u hitnim stanjima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43E1B-C982-FCBC-2B8E-BE797769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329A-A57C-4152-942B-D46789A71B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4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676</Words>
  <Application>Microsoft Office PowerPoint</Application>
  <PresentationFormat>Widescreen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Etika i hitna psihijatrijska stanja</vt:lpstr>
      <vt:lpstr>Jesam li etičan kad parkiram ili perem ruke?</vt:lpstr>
      <vt:lpstr>Etička maksima</vt:lpstr>
      <vt:lpstr>Dinamičnost u etici i medicini</vt:lpstr>
      <vt:lpstr>PowerPoint Presentation</vt:lpstr>
      <vt:lpstr>Nešto o magnitudi problema</vt:lpstr>
      <vt:lpstr>PowerPoint Presentation</vt:lpstr>
      <vt:lpstr>PowerPoint Presentation</vt:lpstr>
      <vt:lpstr>Učestalost duševnih poremećaja</vt:lpstr>
      <vt:lpstr>Prosječni očekivani životni vijek?</vt:lpstr>
      <vt:lpstr>Ranjive skupine  i etika?</vt:lpstr>
      <vt:lpstr>PowerPoint Presentation</vt:lpstr>
      <vt:lpstr>Zakon o zaštiti osoba s duševnim smetnjama</vt:lpstr>
      <vt:lpstr>PowerPoint Presentation</vt:lpstr>
      <vt:lpstr>PowerPoint Presentation</vt:lpstr>
      <vt:lpstr>Implicira li zakon da smo mi osobito skloni neetičnim postupanjima prema duševnim bolesnicima?</vt:lpstr>
      <vt:lpstr>Hitna stanja u psihijatriji i etika?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i hitna psihijatrijska stanja</dc:title>
  <dc:creator>Tomislav Franić</dc:creator>
  <cp:lastModifiedBy>Tomislav Franić</cp:lastModifiedBy>
  <cp:revision>1</cp:revision>
  <dcterms:created xsi:type="dcterms:W3CDTF">2022-08-26T10:59:00Z</dcterms:created>
  <dcterms:modified xsi:type="dcterms:W3CDTF">2022-08-26T14:30:14Z</dcterms:modified>
</cp:coreProperties>
</file>