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1" r:id="rId4"/>
    <p:sldId id="257" r:id="rId5"/>
    <p:sldId id="261" r:id="rId6"/>
    <p:sldId id="262" r:id="rId7"/>
    <p:sldId id="263" r:id="rId8"/>
    <p:sldId id="264" r:id="rId9"/>
    <p:sldId id="258" r:id="rId10"/>
    <p:sldId id="266" r:id="rId11"/>
    <p:sldId id="267" r:id="rId12"/>
    <p:sldId id="268" r:id="rId13"/>
    <p:sldId id="283" r:id="rId14"/>
    <p:sldId id="269" r:id="rId15"/>
    <p:sldId id="270" r:id="rId16"/>
    <p:sldId id="259" r:id="rId17"/>
    <p:sldId id="284" r:id="rId18"/>
    <p:sldId id="272" r:id="rId19"/>
    <p:sldId id="273" r:id="rId20"/>
    <p:sldId id="274" r:id="rId21"/>
    <p:sldId id="275" r:id="rId22"/>
    <p:sldId id="276" r:id="rId23"/>
    <p:sldId id="260" r:id="rId24"/>
    <p:sldId id="286" r:id="rId25"/>
    <p:sldId id="287" r:id="rId26"/>
    <p:sldId id="278" r:id="rId2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7A764C-56FC-0ABB-05D4-5358B1036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4965B29-D4A9-62FF-9B5B-C36682D57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B52B896-CE98-DCC8-1013-F5D9705C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D9F365E-C632-36DC-90D7-A972EB3A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9D657AA-7CC7-11C5-91DB-97256DB4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291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CD1548-728D-FEFC-AE3F-A833B2EC5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7D68537-70DA-11F9-EA8D-EC0E1BEAD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55428C7-4A82-A58E-DD97-B47A3D63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EEDE00C-45E6-3BAC-8362-F85844D51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E9C8882-D015-44AC-7503-08D08411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959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0455126-80CD-C0FD-889D-339FD5053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41C5FA3-31CA-60EF-49D0-372C25B1C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F1F641E-3968-AF53-C64E-BC2C59E6C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E380573-4F6E-E0BD-DA2B-A05A654B4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C986EEB-9506-4765-B6C7-96957C8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82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7DA5B3-8066-0B33-5E4D-CEA397543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13E416D-A270-35A2-C553-0D61E4694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3C694A3-5B15-C0A0-98DA-61CB3CCC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E2B9763-916F-D711-3560-EA03773A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FC5D707-A8C7-1A07-D5EF-4E87C4EF1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66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B66A4A-230C-EA95-6487-002265FAC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A2CB9E6-D208-995E-3026-ACCEC1139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9E0C5CB-EE89-D586-C1C6-39D6307A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C3F0785-ECFB-EBA4-842A-8A3A5AB9E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1E8BEBC-6B07-04E7-97EC-E432CFB9C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233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535CAD-2D84-3ADA-40F5-F29FAD04B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0AB0B34-4C75-7340-F3EF-65462030E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02CC4DB-C742-F443-CAE3-72B06813F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70643FD-99F2-B6DE-6DD9-C89F298BC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DAF2D66-F247-6F30-A50E-97CDDE3A1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413D6B6-D48C-3C19-5A0E-C63BFE289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257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F2F9F5-CA76-603D-95B0-78653C694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7EC37C2-22BC-332A-77CE-94D28FCF1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4CF2276-7B43-589D-1FFD-2D038BA16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968B528-B267-AFAE-3945-98858B99F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B3EB2AD-1F10-D22B-E02E-15CB937EC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4CF09F27-9369-4235-62B0-4C7F9047F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B0FF370-5ECE-0513-B7FA-0D1379479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B1E41B1-6259-E95D-CA69-2C1A4BF5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902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14975A-02EB-52D3-FCF2-921BFACE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28792C9-7693-1E5D-9AFA-2EF679B00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8AFD585-45B4-917A-2CFF-02C063CE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C664FC3-FC44-E883-0226-7C1A40AD6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108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92E2C2BE-C8EE-3FDD-2383-BE9213898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CA1FFFB7-DE4D-470B-C278-45BB6B36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EE9A409B-B233-7638-6029-6C83D287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455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0FD9D3-408C-7E2F-A586-751BCA0BD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4C8C2D-56E9-9D8F-3E0B-E621743B3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6DE9CC8-3577-00D5-E6D6-F84742A46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C2AFA80-FDA5-F399-AA39-F997307F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4858518-F946-3FCD-CD1F-93297EA5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9704E00-BBBA-D640-952A-23651173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609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641AFC-123E-0E57-2299-3BCDDF881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8425E456-ECBC-FA05-D594-7ACA38CA9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C464B94-974C-3FB3-51F2-DCF9F7B0E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1B374CE-1667-D61E-C815-3FF0680F9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BF3FD7F-C656-2555-CAAC-6E36BEBB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564A6D3-18DB-CF77-B05E-9FAEDDAF6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448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79D5BEF3-37FD-6D39-5351-A9CAF2C5E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1029A86-19CB-85B5-2227-7AFA366FE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AF7FC9C-E226-8DFD-740E-70492C137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FF27B-00DC-4F7B-B232-0A3F979C39A7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97E215C-60CB-058A-5FBC-108908EEC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0339BE1-7190-0457-F4A8-06B4FB8B4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45FCC-1C4A-40A1-84E1-BC5E5CE59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03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86/s12910-018-0334-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D5309A-356F-A0C8-AEFC-37751B768D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ETIČKI ASPEKTI HITNE MEDICINE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242DCAA-752E-230E-5533-8651AF6C6D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Radmila </a:t>
            </a:r>
            <a:r>
              <a:rPr lang="hr-HR" dirty="0" err="1"/>
              <a:t>Majhen</a:t>
            </a:r>
            <a:r>
              <a:rPr lang="hr-HR" dirty="0"/>
              <a:t> – Ujević, </a:t>
            </a:r>
            <a:r>
              <a:rPr lang="hr-HR" dirty="0" err="1"/>
              <a:t>dr.med</a:t>
            </a:r>
            <a:r>
              <a:rPr lang="hr-HR" dirty="0"/>
              <a:t>.</a:t>
            </a:r>
          </a:p>
          <a:p>
            <a:r>
              <a:rPr lang="hr-HR" dirty="0"/>
              <a:t>ZHM SDŽ</a:t>
            </a:r>
          </a:p>
        </p:txBody>
      </p:sp>
    </p:spTree>
    <p:extLst>
      <p:ext uri="{BB962C8B-B14F-4D97-AF65-F5344CB8AC3E}">
        <p14:creationId xmlns:p14="http://schemas.microsoft.com/office/powerpoint/2010/main" val="2262844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904523A-BCAB-A2C0-F0E2-318AF4859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2. Trijaža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283CBA8-F0FA-A183-6AF9-69E1B1614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Rješavanje prenapučenosti u hitnom prijemu</a:t>
            </a:r>
          </a:p>
          <a:p>
            <a:r>
              <a:rPr lang="hr-HR" dirty="0"/>
              <a:t>Nesreće s više žrtava </a:t>
            </a:r>
          </a:p>
          <a:p>
            <a:r>
              <a:rPr lang="hr-HR" dirty="0"/>
              <a:t>Evaluacija/ selekcija</a:t>
            </a:r>
          </a:p>
          <a:p>
            <a:r>
              <a:rPr lang="hr-HR" dirty="0"/>
              <a:t> učiniti dobro za najveći broj pacijenata  - je li taj „</a:t>
            </a:r>
            <a:r>
              <a:rPr lang="hr-HR" dirty="0" err="1"/>
              <a:t>maximal</a:t>
            </a:r>
            <a:r>
              <a:rPr lang="hr-HR" dirty="0"/>
              <a:t> benefit” znači samo broj ili radi prioritete u odnosu na dob, očekivano trajanje života, doprinos društvu? </a:t>
            </a:r>
          </a:p>
          <a:p>
            <a:r>
              <a:rPr lang="hr-HR" dirty="0"/>
              <a:t>  Konflikt izvanbolnički – bolnički: pacijent??</a:t>
            </a:r>
          </a:p>
          <a:p>
            <a:r>
              <a:rPr lang="hr-HR" dirty="0"/>
              <a:t>  Neiskustvo – iskustvo /alat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99531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5B4DAE-07E9-0EBF-D5EB-164B07766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2. Informirani pristanak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1C2344-B64A-11CE-9705-F4939F9EA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Identificirati:</a:t>
            </a:r>
          </a:p>
          <a:p>
            <a:r>
              <a:rPr lang="hr-HR" dirty="0"/>
              <a:t>Kada pacijent nije kompetentan donijeti odluku</a:t>
            </a:r>
          </a:p>
          <a:p>
            <a:r>
              <a:rPr lang="hr-HR" dirty="0"/>
              <a:t>Tko donosi odluku</a:t>
            </a:r>
          </a:p>
          <a:p>
            <a:r>
              <a:rPr lang="hr-HR" dirty="0"/>
              <a:t>Vrijeme za informiranje pacijenta i procijeniti može li odlučiti</a:t>
            </a:r>
          </a:p>
          <a:p>
            <a:r>
              <a:rPr lang="hr-HR" dirty="0"/>
              <a:t>Hitnost: izuzetak</a:t>
            </a:r>
          </a:p>
          <a:p>
            <a:r>
              <a:rPr lang="hr-HR" dirty="0"/>
              <a:t>Konflikt: je li slučaj izuzetak/je li pacijent razuman</a:t>
            </a:r>
          </a:p>
        </p:txBody>
      </p:sp>
    </p:spTree>
    <p:extLst>
      <p:ext uri="{BB962C8B-B14F-4D97-AF65-F5344CB8AC3E}">
        <p14:creationId xmlns:p14="http://schemas.microsoft.com/office/powerpoint/2010/main" val="2065707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8C30BC-7A40-F96C-12AE-B4BEB8EBD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2. Donošenje odluke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FC0339-8F3D-7A2F-9B20-746398A72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/>
              <a:t>Procjena sposobnosti donošenja odluke može biti komplicirana u izvanbolničkom okruženju, kao i na hitnom prijemu (</a:t>
            </a:r>
            <a:r>
              <a:rPr lang="hr-HR" dirty="0" err="1"/>
              <a:t>med.teh</a:t>
            </a:r>
            <a:r>
              <a:rPr lang="hr-HR" dirty="0"/>
              <a:t> T2 – kompetencije, mlađa služba – specijalizanti : proceduralna pogreška)</a:t>
            </a:r>
          </a:p>
          <a:p>
            <a:r>
              <a:rPr lang="hr-HR" dirty="0"/>
              <a:t>Priroda ozljede/bolesti</a:t>
            </a:r>
          </a:p>
          <a:p>
            <a:r>
              <a:rPr lang="hr-HR" dirty="0"/>
              <a:t>Liječnik treba procijeniti sposobnost donošenja odluke tj. odlučiti u ime pacijenta</a:t>
            </a:r>
          </a:p>
          <a:p>
            <a:r>
              <a:rPr lang="hr-HR" dirty="0"/>
              <a:t>Komunikacija</a:t>
            </a:r>
          </a:p>
          <a:p>
            <a:r>
              <a:rPr lang="hr-HR" dirty="0"/>
              <a:t>Vezano za informirani pristanak</a:t>
            </a:r>
          </a:p>
          <a:p>
            <a:r>
              <a:rPr lang="hr-HR" dirty="0"/>
              <a:t>Prije donošenja odluke treba biti svjestan i zakonskih posljedica</a:t>
            </a:r>
          </a:p>
          <a:p>
            <a:r>
              <a:rPr lang="hr-HR" dirty="0"/>
              <a:t>Ograničene informacije o pacijentu</a:t>
            </a:r>
          </a:p>
          <a:p>
            <a:r>
              <a:rPr lang="hr-HR" dirty="0"/>
              <a:t>Nemogućnost konzultacije – starija služba</a:t>
            </a:r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sz="900" i="1" dirty="0" err="1"/>
              <a:t>Torabi</a:t>
            </a:r>
            <a:r>
              <a:rPr lang="hr-HR" sz="900" i="1" dirty="0"/>
              <a:t>, M., </a:t>
            </a:r>
            <a:r>
              <a:rPr lang="hr-HR" sz="900" i="1" dirty="0" err="1"/>
              <a:t>Borhani</a:t>
            </a:r>
            <a:r>
              <a:rPr lang="hr-HR" sz="900" i="1" dirty="0"/>
              <a:t>, F., </a:t>
            </a:r>
            <a:r>
              <a:rPr lang="hr-HR" sz="900" i="1" dirty="0" err="1"/>
              <a:t>Abbaszadeh</a:t>
            </a:r>
            <a:r>
              <a:rPr lang="hr-HR" sz="900" i="1" dirty="0"/>
              <a:t>, A. </a:t>
            </a:r>
            <a:r>
              <a:rPr lang="hr-HR" sz="900" i="1" dirty="0" err="1"/>
              <a:t>et</a:t>
            </a:r>
            <a:r>
              <a:rPr lang="hr-HR" sz="900" i="1" dirty="0"/>
              <a:t> </a:t>
            </a:r>
            <a:r>
              <a:rPr lang="hr-HR" sz="900" i="1" dirty="0" err="1"/>
              <a:t>al</a:t>
            </a:r>
            <a:r>
              <a:rPr lang="hr-HR" sz="900" i="1" dirty="0"/>
              <a:t>. </a:t>
            </a:r>
            <a:r>
              <a:rPr lang="hr-HR" sz="900" i="1" dirty="0" err="1"/>
              <a:t>Experiences</a:t>
            </a:r>
            <a:r>
              <a:rPr lang="hr-HR" sz="900" i="1" dirty="0"/>
              <a:t> </a:t>
            </a:r>
            <a:r>
              <a:rPr lang="hr-HR" sz="900" i="1" dirty="0" err="1"/>
              <a:t>of</a:t>
            </a:r>
            <a:r>
              <a:rPr lang="hr-HR" sz="900" i="1" dirty="0"/>
              <a:t> pre-</a:t>
            </a:r>
            <a:r>
              <a:rPr lang="hr-HR" sz="900" i="1" dirty="0" err="1"/>
              <a:t>hospital</a:t>
            </a:r>
            <a:r>
              <a:rPr lang="hr-HR" sz="900" i="1" dirty="0"/>
              <a:t> </a:t>
            </a:r>
            <a:r>
              <a:rPr lang="hr-HR" sz="900" i="1" dirty="0" err="1"/>
              <a:t>emergency</a:t>
            </a:r>
            <a:r>
              <a:rPr lang="hr-HR" sz="900" i="1" dirty="0"/>
              <a:t> </a:t>
            </a:r>
            <a:r>
              <a:rPr lang="hr-HR" sz="900" i="1" dirty="0" err="1"/>
              <a:t>medical</a:t>
            </a:r>
            <a:r>
              <a:rPr lang="hr-HR" sz="900" i="1" dirty="0"/>
              <a:t> </a:t>
            </a:r>
            <a:r>
              <a:rPr lang="hr-HR" sz="900" i="1" dirty="0" err="1"/>
              <a:t>personnel</a:t>
            </a:r>
            <a:r>
              <a:rPr lang="hr-HR" sz="900" i="1" dirty="0"/>
              <a:t> </a:t>
            </a:r>
            <a:r>
              <a:rPr lang="hr-HR" sz="900" i="1" dirty="0" err="1"/>
              <a:t>in</a:t>
            </a:r>
            <a:r>
              <a:rPr lang="hr-HR" sz="900" i="1" dirty="0"/>
              <a:t> </a:t>
            </a:r>
            <a:r>
              <a:rPr lang="hr-HR" sz="900" i="1" dirty="0" err="1"/>
              <a:t>ethical</a:t>
            </a:r>
            <a:r>
              <a:rPr lang="hr-HR" sz="900" i="1" dirty="0"/>
              <a:t>   </a:t>
            </a:r>
            <a:r>
              <a:rPr lang="hr-HR" sz="900" i="1" dirty="0" err="1"/>
              <a:t>decision-making</a:t>
            </a:r>
            <a:r>
              <a:rPr lang="hr-HR" sz="900" i="1" dirty="0"/>
              <a:t>: a </a:t>
            </a:r>
            <a:r>
              <a:rPr lang="hr-HR" sz="900" i="1" dirty="0" err="1"/>
              <a:t>qualitative</a:t>
            </a:r>
            <a:r>
              <a:rPr lang="hr-HR" sz="900" i="1" dirty="0"/>
              <a:t> </a:t>
            </a:r>
            <a:r>
              <a:rPr lang="hr-HR" sz="900" i="1" dirty="0" err="1"/>
              <a:t>study</a:t>
            </a:r>
            <a:r>
              <a:rPr lang="hr-HR" sz="900" i="1" dirty="0"/>
              <a:t>. BMC Med </a:t>
            </a:r>
            <a:r>
              <a:rPr lang="hr-HR" sz="900" i="1" dirty="0" err="1"/>
              <a:t>Ethics</a:t>
            </a:r>
            <a:r>
              <a:rPr lang="hr-HR" sz="900" i="1" dirty="0"/>
              <a:t> </a:t>
            </a:r>
            <a:r>
              <a:rPr lang="hr-HR" sz="900" b="1" i="1" dirty="0"/>
              <a:t>19</a:t>
            </a:r>
            <a:r>
              <a:rPr lang="hr-HR" sz="900" i="1" dirty="0"/>
              <a:t>, 95 (2018). </a:t>
            </a:r>
            <a:r>
              <a:rPr lang="hr-HR" sz="900" i="1" dirty="0">
                <a:hlinkClick r:id="rId2"/>
              </a:rPr>
              <a:t>https://doi.org/10.1186/s12910-018-0334-x</a:t>
            </a:r>
            <a:endParaRPr lang="hr-HR" sz="900" i="1" dirty="0"/>
          </a:p>
          <a:p>
            <a:r>
              <a:rPr lang="en-US" sz="900" i="1" dirty="0" err="1"/>
              <a:t>Bruun</a:t>
            </a:r>
            <a:r>
              <a:rPr lang="en-US" sz="900" i="1" dirty="0"/>
              <a:t>, H., Milling, L., Mikkelsen, S. et al. Ethical challenges experienced by prehospital emergency personnel: a practice-based model of analysis. BMC Med Ethics </a:t>
            </a:r>
            <a:r>
              <a:rPr lang="en-US" sz="900" b="1" i="1" dirty="0"/>
              <a:t>23</a:t>
            </a:r>
            <a:r>
              <a:rPr lang="en-US" sz="900" i="1" dirty="0"/>
              <a:t>, 80 (2022). </a:t>
            </a:r>
            <a:r>
              <a:rPr lang="hr-HR" sz="900" i="1" dirty="0"/>
              <a:t>  </a:t>
            </a:r>
            <a:r>
              <a:rPr lang="en-US" sz="900" i="1" dirty="0"/>
              <a:t>https://doi.org/10.1186/s12910-022-00821-9</a:t>
            </a:r>
            <a:endParaRPr lang="hr-HR" sz="900" i="1" dirty="0"/>
          </a:p>
          <a:p>
            <a:pPr marL="0" indent="0">
              <a:buNone/>
            </a:pPr>
            <a:r>
              <a:rPr lang="hr-HR" sz="1200" dirty="0"/>
              <a:t>       </a:t>
            </a:r>
            <a:endParaRPr lang="hr-HR" sz="1700" dirty="0"/>
          </a:p>
        </p:txBody>
      </p:sp>
    </p:spTree>
    <p:extLst>
      <p:ext uri="{BB962C8B-B14F-4D97-AF65-F5344CB8AC3E}">
        <p14:creationId xmlns:p14="http://schemas.microsoft.com/office/powerpoint/2010/main" val="3153983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27185B3A-771B-0EA9-767E-15B3CD8C5FD1}"/>
              </a:ext>
            </a:extLst>
          </p:cNvPr>
          <p:cNvSpPr txBox="1"/>
          <p:nvPr/>
        </p:nvSpPr>
        <p:spPr>
          <a:xfrm>
            <a:off x="3506598" y="3429000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HMS  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C8C807DA-F6B0-404B-28F2-E3F90F73AF68}"/>
              </a:ext>
            </a:extLst>
          </p:cNvPr>
          <p:cNvSpPr txBox="1"/>
          <p:nvPr/>
        </p:nvSpPr>
        <p:spPr>
          <a:xfrm>
            <a:off x="5268286" y="2827090"/>
            <a:ext cx="934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pacijent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887FE60C-0DEE-23C3-52CA-3B4CEA8B63A7}"/>
              </a:ext>
            </a:extLst>
          </p:cNvPr>
          <p:cNvSpPr txBox="1"/>
          <p:nvPr/>
        </p:nvSpPr>
        <p:spPr>
          <a:xfrm>
            <a:off x="5159229" y="4051883"/>
            <a:ext cx="911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rodbina</a:t>
            </a:r>
          </a:p>
        </p:txBody>
      </p:sp>
      <p:cxnSp>
        <p:nvCxnSpPr>
          <p:cNvPr id="7" name="Ravni poveznik sa strelicom 6">
            <a:extLst>
              <a:ext uri="{FF2B5EF4-FFF2-40B4-BE49-F238E27FC236}">
                <a16:creationId xmlns:a16="http://schemas.microsoft.com/office/drawing/2014/main" id="{F21EC83F-BB53-21EF-F859-634831F89F0E}"/>
              </a:ext>
            </a:extLst>
          </p:cNvPr>
          <p:cNvCxnSpPr/>
          <p:nvPr/>
        </p:nvCxnSpPr>
        <p:spPr>
          <a:xfrm flipV="1">
            <a:off x="4135772" y="3196422"/>
            <a:ext cx="1199626" cy="2933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>
            <a:extLst>
              <a:ext uri="{FF2B5EF4-FFF2-40B4-BE49-F238E27FC236}">
                <a16:creationId xmlns:a16="http://schemas.microsoft.com/office/drawing/2014/main" id="{59700783-AEA1-BD5F-47DD-AC7464B21EDE}"/>
              </a:ext>
            </a:extLst>
          </p:cNvPr>
          <p:cNvCxnSpPr/>
          <p:nvPr/>
        </p:nvCxnSpPr>
        <p:spPr>
          <a:xfrm>
            <a:off x="5435537" y="3196422"/>
            <a:ext cx="0" cy="6920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>
            <a:extLst>
              <a:ext uri="{FF2B5EF4-FFF2-40B4-BE49-F238E27FC236}">
                <a16:creationId xmlns:a16="http://schemas.microsoft.com/office/drawing/2014/main" id="{F4080907-9173-FA50-8778-F06A47CAAAB6}"/>
              </a:ext>
            </a:extLst>
          </p:cNvPr>
          <p:cNvCxnSpPr>
            <a:endCxn id="2" idx="3"/>
          </p:cNvCxnSpPr>
          <p:nvPr/>
        </p:nvCxnSpPr>
        <p:spPr>
          <a:xfrm flipH="1" flipV="1">
            <a:off x="4244300" y="3613666"/>
            <a:ext cx="1023986" cy="3543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25C27FF4-9E12-76E7-D283-4235ED1B6E4F}"/>
              </a:ext>
            </a:extLst>
          </p:cNvPr>
          <p:cNvSpPr txBox="1"/>
          <p:nvPr/>
        </p:nvSpPr>
        <p:spPr>
          <a:xfrm>
            <a:off x="1635853" y="604007"/>
            <a:ext cx="9296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/>
              <a:t>2. Odbijanje/ zahtijevanje transporta u bolnicu / hospitalizacije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niOkvir 14">
                <a:extLst>
                  <a:ext uri="{FF2B5EF4-FFF2-40B4-BE49-F238E27FC236}">
                    <a16:creationId xmlns:a16="http://schemas.microsoft.com/office/drawing/2014/main" id="{0EB4D4D3-CB83-0C35-6473-AAD81D35A181}"/>
                  </a:ext>
                </a:extLst>
              </p:cNvPr>
              <p:cNvSpPr txBox="1"/>
              <p:nvPr/>
            </p:nvSpPr>
            <p:spPr>
              <a:xfrm>
                <a:off x="622197" y="1795671"/>
                <a:ext cx="8135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i="1" smtClean="0">
                        <a:latin typeface="Cambria Math" panose="02040503050406030204" pitchFamily="18" charset="0"/>
                      </a:rPr>
                      <m:t>•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dirty="0"/>
                  <a:t>Konflikt između djelatnika </a:t>
                </a:r>
                <a:r>
                  <a:rPr lang="hr-HR" dirty="0" err="1"/>
                  <a:t>hms</a:t>
                </a:r>
                <a:r>
                  <a:rPr lang="hr-HR" dirty="0"/>
                  <a:t> i želje/ percepcije pacijenta/ rodbine</a:t>
                </a:r>
              </a:p>
            </p:txBody>
          </p:sp>
        </mc:Choice>
        <mc:Fallback xmlns="">
          <p:sp>
            <p:nvSpPr>
              <p:cNvPr id="15" name="TekstniOkvir 14">
                <a:extLst>
                  <a:ext uri="{FF2B5EF4-FFF2-40B4-BE49-F238E27FC236}">
                    <a16:creationId xmlns:a16="http://schemas.microsoft.com/office/drawing/2014/main" id="{0EB4D4D3-CB83-0C35-6473-AAD81D35A1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97" y="1795671"/>
                <a:ext cx="8135909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499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6C4BD6-8BFC-1DCA-7702-60257B0D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2. Očuvanje privatnosti i povjerljivosti pacijenta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13B44AE-8FB7-F203-5068-AC97F3079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Varijacije u percepciji privatnosti od osobe do osobe</a:t>
            </a:r>
          </a:p>
          <a:p>
            <a:r>
              <a:rPr lang="hr-HR" dirty="0"/>
              <a:t>Odnosi se i na umrle</a:t>
            </a:r>
          </a:p>
          <a:p>
            <a:r>
              <a:rPr lang="hr-HR" dirty="0"/>
              <a:t>Čuvanje privatnosti zdravstvenog stanja, osobnog života i  načina života</a:t>
            </a:r>
          </a:p>
          <a:p>
            <a:r>
              <a:rPr lang="hr-HR" dirty="0"/>
              <a:t>Granica?</a:t>
            </a:r>
          </a:p>
        </p:txBody>
      </p:sp>
    </p:spTree>
    <p:extLst>
      <p:ext uri="{BB962C8B-B14F-4D97-AF65-F5344CB8AC3E}">
        <p14:creationId xmlns:p14="http://schemas.microsoft.com/office/powerpoint/2010/main" val="3338921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490B53-CBDB-E8E4-A131-F05749FF8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2. Izricanje istine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8D2E76-B372-0C97-5561-1139BFCC5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Iskrenost</a:t>
            </a:r>
          </a:p>
          <a:p>
            <a:r>
              <a:rPr lang="hr-HR" dirty="0"/>
              <a:t>Konflikt – u najboljem interesu pacijenta</a:t>
            </a:r>
          </a:p>
          <a:p>
            <a:r>
              <a:rPr lang="hr-HR" dirty="0"/>
              <a:t>Kada je vrijeme presudno ( treba primijeniti liječenje  da bi se uklonila opasnost lošeg ishoda), ne treba ga trošiti na objašnjavanje procedure</a:t>
            </a:r>
          </a:p>
          <a:p>
            <a:r>
              <a:rPr lang="hr-HR" dirty="0"/>
              <a:t>Pretpostavka: razuman pacijent će shvatiti potrebu odlaska u bolnicu/ zadržavanje u bolnici jer bi odlaganje moglo prouzročiti štetnu posljedicu</a:t>
            </a:r>
          </a:p>
          <a:p>
            <a:r>
              <a:rPr lang="hr-HR" dirty="0"/>
              <a:t>Etički aspekt</a:t>
            </a:r>
          </a:p>
          <a:p>
            <a:r>
              <a:rPr lang="hr-HR" dirty="0"/>
              <a:t>Legalni aspekt</a:t>
            </a:r>
          </a:p>
        </p:txBody>
      </p:sp>
    </p:spTree>
    <p:extLst>
      <p:ext uri="{BB962C8B-B14F-4D97-AF65-F5344CB8AC3E}">
        <p14:creationId xmlns:p14="http://schemas.microsoft.com/office/powerpoint/2010/main" val="319690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E4443D-7C3D-0B2F-CD07-2FA49FF30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3. Grupa – završetak života i konačna skrb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A28390-19C0-F8A2-DA87-B593641D6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Liječenje u svrhu održavanja života</a:t>
            </a:r>
          </a:p>
          <a:p>
            <a:r>
              <a:rPr lang="hr-HR" dirty="0"/>
              <a:t>Dostojanstvena smrt</a:t>
            </a:r>
          </a:p>
          <a:p>
            <a:r>
              <a:rPr lang="hr-HR" dirty="0"/>
              <a:t>Zaustavljanje ili </a:t>
            </a:r>
            <a:r>
              <a:rPr lang="hr-HR" dirty="0" err="1"/>
              <a:t>nezapočimanje</a:t>
            </a:r>
            <a:r>
              <a:rPr lang="hr-HR" dirty="0"/>
              <a:t> KPR</a:t>
            </a:r>
          </a:p>
          <a:p>
            <a:r>
              <a:rPr lang="hr-HR" dirty="0"/>
              <a:t>Prisutnost obitelji za vrijeme reanimacije</a:t>
            </a:r>
          </a:p>
          <a:p>
            <a:r>
              <a:rPr lang="hr-HR" dirty="0"/>
              <a:t>žalovanje</a:t>
            </a:r>
          </a:p>
        </p:txBody>
      </p:sp>
    </p:spTree>
    <p:extLst>
      <p:ext uri="{BB962C8B-B14F-4D97-AF65-F5344CB8AC3E}">
        <p14:creationId xmlns:p14="http://schemas.microsoft.com/office/powerpoint/2010/main" val="3376017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35E85979-313D-14FE-D9F3-A9E3A1D30A79}"/>
              </a:ext>
            </a:extLst>
          </p:cNvPr>
          <p:cNvSpPr txBox="1"/>
          <p:nvPr/>
        </p:nvSpPr>
        <p:spPr>
          <a:xfrm>
            <a:off x="1644242" y="771787"/>
            <a:ext cx="6204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/>
              <a:t>3</a:t>
            </a:r>
            <a:r>
              <a:rPr lang="hr-HR" dirty="0"/>
              <a:t>. </a:t>
            </a:r>
            <a:r>
              <a:rPr lang="hr-HR" sz="3200" dirty="0"/>
              <a:t>Pacijent u završnom stadiju bolesti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3D80C130-CF5C-2250-9BDE-83372DB5F8C3}"/>
              </a:ext>
            </a:extLst>
          </p:cNvPr>
          <p:cNvSpPr txBox="1"/>
          <p:nvPr/>
        </p:nvSpPr>
        <p:spPr>
          <a:xfrm>
            <a:off x="1845578" y="1778466"/>
            <a:ext cx="2729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•   Komunikacijske vještine 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0EC87A8A-75EE-5497-3161-F535FA882FCA}"/>
              </a:ext>
            </a:extLst>
          </p:cNvPr>
          <p:cNvSpPr txBox="1"/>
          <p:nvPr/>
        </p:nvSpPr>
        <p:spPr>
          <a:xfrm>
            <a:off x="4186106" y="2801923"/>
            <a:ext cx="178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Velika očekivanja</a:t>
            </a:r>
          </a:p>
        </p:txBody>
      </p:sp>
      <p:cxnSp>
        <p:nvCxnSpPr>
          <p:cNvPr id="8" name="Ravni poveznik sa strelicom 7">
            <a:extLst>
              <a:ext uri="{FF2B5EF4-FFF2-40B4-BE49-F238E27FC236}">
                <a16:creationId xmlns:a16="http://schemas.microsoft.com/office/drawing/2014/main" id="{1E48D3EE-956C-534B-BFD3-935FF777487A}"/>
              </a:ext>
            </a:extLst>
          </p:cNvPr>
          <p:cNvCxnSpPr/>
          <p:nvPr/>
        </p:nvCxnSpPr>
        <p:spPr>
          <a:xfrm>
            <a:off x="5066950" y="3246539"/>
            <a:ext cx="0" cy="10821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niOkvir 8">
            <a:extLst>
              <a:ext uri="{FF2B5EF4-FFF2-40B4-BE49-F238E27FC236}">
                <a16:creationId xmlns:a16="http://schemas.microsoft.com/office/drawing/2014/main" id="{4EDB70A8-595C-CD3B-550E-C23B246CCB3B}"/>
              </a:ext>
            </a:extLst>
          </p:cNvPr>
          <p:cNvSpPr txBox="1"/>
          <p:nvPr/>
        </p:nvSpPr>
        <p:spPr>
          <a:xfrm>
            <a:off x="4186106" y="4616616"/>
            <a:ext cx="1809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Male mogućnosti</a:t>
            </a:r>
          </a:p>
        </p:txBody>
      </p:sp>
    </p:spTree>
    <p:extLst>
      <p:ext uri="{BB962C8B-B14F-4D97-AF65-F5344CB8AC3E}">
        <p14:creationId xmlns:p14="http://schemas.microsoft.com/office/powerpoint/2010/main" val="553951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A3D59E-25F5-2342-8776-291BDFD48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3. Nastavak liječenja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D0F2130-6827-35C4-0305-B914E41A1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Donošenje odluke</a:t>
            </a:r>
          </a:p>
          <a:p>
            <a:r>
              <a:rPr lang="hr-HR" dirty="0"/>
              <a:t>Iskustvo</a:t>
            </a:r>
          </a:p>
          <a:p>
            <a:r>
              <a:rPr lang="hr-HR" dirty="0"/>
              <a:t>Osobni stavovi liječnika</a:t>
            </a:r>
          </a:p>
          <a:p>
            <a:r>
              <a:rPr lang="hr-HR" dirty="0"/>
              <a:t>Percepcija o dužnosti nastavka liječenja</a:t>
            </a:r>
          </a:p>
        </p:txBody>
      </p:sp>
    </p:spTree>
    <p:extLst>
      <p:ext uri="{BB962C8B-B14F-4D97-AF65-F5344CB8AC3E}">
        <p14:creationId xmlns:p14="http://schemas.microsoft.com/office/powerpoint/2010/main" val="2932717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82684F-960D-27A1-5FBC-077A2C1D7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3. </a:t>
            </a:r>
            <a:r>
              <a:rPr lang="hr-HR" dirty="0" err="1"/>
              <a:t>Započimanje</a:t>
            </a:r>
            <a:r>
              <a:rPr lang="hr-HR" dirty="0"/>
              <a:t> KPR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61E823C-D4A4-42CA-3E4C-978EAEAFD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Pretpostavka: s potencijalom za dulje preživljenje</a:t>
            </a:r>
          </a:p>
          <a:p>
            <a:r>
              <a:rPr lang="hr-HR" dirty="0"/>
              <a:t>Stigmatizacija – dijagnoza ( Ca – AIM)</a:t>
            </a:r>
          </a:p>
          <a:p>
            <a:r>
              <a:rPr lang="hr-HR" dirty="0"/>
              <a:t>Odluku treba donijeti u sekundama</a:t>
            </a:r>
          </a:p>
          <a:p>
            <a:r>
              <a:rPr lang="hr-HR" dirty="0"/>
              <a:t>DNAR naredba  - ako postoji sumnja, uvijek započeti KPR ( USA iskustvo – „ s njima nešto uvijek nije u redu” – datum, potpis, rok, uvjeti….)</a:t>
            </a:r>
          </a:p>
          <a:p>
            <a:r>
              <a:rPr lang="hr-HR" dirty="0"/>
              <a:t>Pritisak okoline/obitelji ( prijetnje)</a:t>
            </a:r>
          </a:p>
        </p:txBody>
      </p:sp>
    </p:spTree>
    <p:extLst>
      <p:ext uri="{BB962C8B-B14F-4D97-AF65-F5344CB8AC3E}">
        <p14:creationId xmlns:p14="http://schemas.microsoft.com/office/powerpoint/2010/main" val="109913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D37B1B-0FDF-4F32-0638-26403863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4 principa biomedicinske etike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51281A9-C4D6-A7F0-0FBD-657177B0D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Primjena vrijednosti i moralnih pravila u ljudskim djelovanjima</a:t>
            </a:r>
          </a:p>
          <a:p>
            <a:r>
              <a:rPr lang="hr-HR" dirty="0"/>
              <a:t>Bioetika promišlja o odnosima između liječnika i pacijenta, liječnika i</a:t>
            </a:r>
          </a:p>
          <a:p>
            <a:pPr marL="0" indent="0">
              <a:buNone/>
            </a:pPr>
            <a:r>
              <a:rPr lang="hr-HR" dirty="0"/>
              <a:t>   društva; društva i pacijenta</a:t>
            </a:r>
          </a:p>
          <a:p>
            <a:endParaRPr lang="hr-HR" dirty="0"/>
          </a:p>
          <a:p>
            <a:r>
              <a:rPr lang="hr-HR" dirty="0"/>
              <a:t>Autonomija – pacijent ima pravo odbiti ili prihvatiti liječenje</a:t>
            </a:r>
          </a:p>
          <a:p>
            <a:r>
              <a:rPr lang="hr-HR" dirty="0"/>
              <a:t>Dobročinstvo – treba djelovati u najbolju korist za pacijenta</a:t>
            </a:r>
          </a:p>
          <a:p>
            <a:r>
              <a:rPr lang="hr-HR" dirty="0"/>
              <a:t>Nečinjenje zla – ne prouzročiti dodatnu štetu, korisnost</a:t>
            </a:r>
          </a:p>
          <a:p>
            <a:r>
              <a:rPr lang="hr-HR" dirty="0"/>
              <a:t>Pravičnost – raspolaganje resursima, bez obzira na spol, vjeru, rasu..</a:t>
            </a:r>
          </a:p>
          <a:p>
            <a:pPr marL="0" indent="0">
              <a:buNone/>
            </a:pPr>
            <a:r>
              <a:rPr lang="hr-HR" sz="1100" b="1" i="1" dirty="0"/>
              <a:t>         </a:t>
            </a:r>
            <a:r>
              <a:rPr lang="en-US" sz="800" b="1" i="1" dirty="0"/>
              <a:t>Beauchamp, Tom L, and James F.</a:t>
            </a:r>
            <a:r>
              <a:rPr lang="en-US" sz="800" i="1" dirty="0"/>
              <a:t> Childress. Principles of Biomedical Ethics. New York: Oxford University Press, 2009.</a:t>
            </a:r>
            <a:endParaRPr lang="hr-HR" sz="800" i="1" dirty="0"/>
          </a:p>
          <a:p>
            <a:endParaRPr lang="hr-HR" sz="11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5253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29BA77-15BC-DB11-191A-54D07DFF7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3. Prestanak ili </a:t>
            </a:r>
            <a:r>
              <a:rPr lang="hr-HR" dirty="0" err="1"/>
              <a:t>nezapočimanje</a:t>
            </a:r>
            <a:r>
              <a:rPr lang="hr-HR" dirty="0"/>
              <a:t> KPR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BAB6B5E-1CD5-76CA-05A6-D09C78757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Klinički  sigurni znakovi smrti, trauma nespojiva sa životom</a:t>
            </a:r>
          </a:p>
          <a:p>
            <a:r>
              <a:rPr lang="hr-HR" dirty="0"/>
              <a:t>Prekid KPR – </a:t>
            </a:r>
            <a:r>
              <a:rPr lang="hr-HR" dirty="0" err="1"/>
              <a:t>asistolija</a:t>
            </a:r>
            <a:r>
              <a:rPr lang="hr-HR" dirty="0"/>
              <a:t> dulja od 20 min usprkos svih mjera naprednog oživljavanja</a:t>
            </a:r>
          </a:p>
          <a:p>
            <a:r>
              <a:rPr lang="hr-HR" dirty="0"/>
              <a:t>Priopćenje rodbini ( noćni sati – </a:t>
            </a:r>
            <a:r>
              <a:rPr lang="hr-HR" dirty="0" err="1"/>
              <a:t>dr</a:t>
            </a:r>
            <a:r>
              <a:rPr lang="hr-HR" dirty="0"/>
              <a:t> /</a:t>
            </a:r>
            <a:r>
              <a:rPr lang="hr-HR" dirty="0" err="1"/>
              <a:t>ms</a:t>
            </a:r>
            <a:r>
              <a:rPr lang="hr-HR" dirty="0"/>
              <a:t> –odmah/ čekati jutro i radni dan) ?</a:t>
            </a:r>
          </a:p>
        </p:txBody>
      </p:sp>
    </p:spTree>
    <p:extLst>
      <p:ext uri="{BB962C8B-B14F-4D97-AF65-F5344CB8AC3E}">
        <p14:creationId xmlns:p14="http://schemas.microsoft.com/office/powerpoint/2010/main" val="4017473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3E2C4C-2042-1008-6492-E3CCF3F9F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3. KPR sa predviđenim bezuspješnim ishodom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DB36E6-6D98-AE2B-8650-1CE3FD13A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Očekivanja i pritisci iz okoline</a:t>
            </a:r>
          </a:p>
          <a:p>
            <a:r>
              <a:rPr lang="hr-HR" dirty="0"/>
              <a:t>Prihvatljiva moralna praksa da se rodbina uvjeri da je sve </a:t>
            </a:r>
            <a:r>
              <a:rPr lang="hr-HR" dirty="0" err="1"/>
              <a:t>pokušano</a:t>
            </a:r>
            <a:endParaRPr lang="hr-HR" dirty="0"/>
          </a:p>
          <a:p>
            <a:r>
              <a:rPr lang="hr-HR" dirty="0"/>
              <a:t>Olakšava žalovanje</a:t>
            </a:r>
          </a:p>
        </p:txBody>
      </p:sp>
    </p:spTree>
    <p:extLst>
      <p:ext uri="{BB962C8B-B14F-4D97-AF65-F5344CB8AC3E}">
        <p14:creationId xmlns:p14="http://schemas.microsoft.com/office/powerpoint/2010/main" val="3132421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741F219-0B2F-10B8-F94E-D3B0AAF21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3. Prisutnost obitelji za vrijeme KPR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D82F11-6A7D-B2CF-08D3-0FE0B7A0A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Prisutnost je poželjna u nekim kulturama</a:t>
            </a:r>
          </a:p>
          <a:p>
            <a:r>
              <a:rPr lang="hr-HR" dirty="0"/>
              <a:t>Izvanbolničko okruženje – konflikt </a:t>
            </a:r>
          </a:p>
          <a:p>
            <a:r>
              <a:rPr lang="hr-HR" dirty="0"/>
              <a:t>Ukoliko ne ometaju rad </a:t>
            </a:r>
            <a:r>
              <a:rPr lang="hr-HR" dirty="0" err="1"/>
              <a:t>hms</a:t>
            </a:r>
            <a:r>
              <a:rPr lang="hr-HR" dirty="0"/>
              <a:t> mogu biti prisutni - žalovanje</a:t>
            </a:r>
          </a:p>
        </p:txBody>
      </p:sp>
    </p:spTree>
    <p:extLst>
      <p:ext uri="{BB962C8B-B14F-4D97-AF65-F5344CB8AC3E}">
        <p14:creationId xmlns:p14="http://schemas.microsoft.com/office/powerpoint/2010/main" val="1678147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4D9238-2151-51E1-A51E-DC6AE4F8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4. Grupa – percepcija od strane djelatnika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92C7E31-40AD-E702-D504-2DBDBAE4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Zloporaba </a:t>
            </a:r>
            <a:r>
              <a:rPr lang="hr-HR" dirty="0" err="1"/>
              <a:t>hms</a:t>
            </a:r>
            <a:endParaRPr lang="hr-HR" dirty="0"/>
          </a:p>
          <a:p>
            <a:r>
              <a:rPr lang="hr-HR" dirty="0"/>
              <a:t>Intervencije kod pacijenata bez hitnog medicinskog stanja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en-US" sz="1200" i="1" dirty="0" err="1"/>
              <a:t>Erbay</a:t>
            </a:r>
            <a:r>
              <a:rPr lang="en-US" sz="1200" i="1" dirty="0"/>
              <a:t> H. Some Ethical Issues in Prehospital Emergency Medicine. Turk J </a:t>
            </a:r>
            <a:r>
              <a:rPr lang="en-US" sz="1200" i="1" dirty="0" err="1"/>
              <a:t>Emerg</a:t>
            </a:r>
            <a:r>
              <a:rPr lang="en-US" sz="1200" i="1" dirty="0"/>
              <a:t> Med. 2016;14(4):193-198. Published 2016 Mar 2</a:t>
            </a:r>
            <a:r>
              <a:rPr lang="hr-HR" sz="1200" i="1" dirty="0"/>
              <a:t>.</a:t>
            </a:r>
            <a:r>
              <a:rPr lang="en-US" dirty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5456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9FD391-E7C0-5B19-9E06-FE227F68A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1.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75A4871-2546-4C57-D33F-8BFE1C71A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i="1" dirty="0"/>
              <a:t>Pacijent N.N. 58 g. dolazi u pratnji nećaka na HIP radi mučnine i boli u prsima u posljednja 2 sata, neovisna o naporu. Pacijent je trijezan, budan i orijentiran</a:t>
            </a:r>
          </a:p>
          <a:p>
            <a:r>
              <a:rPr lang="hr-HR" dirty="0"/>
              <a:t>EKG: ST elevacija V4-V6., nakon terapije subjektivno se dobro osjeća, ne želi ostati u bolnici iako mu je objašnjena daljnja procedura</a:t>
            </a:r>
          </a:p>
          <a:p>
            <a:r>
              <a:rPr lang="hr-HR" dirty="0"/>
              <a:t>Dobrobit: učinjena dijagnostika u sladu sa strukom, cilj je pomoć</a:t>
            </a:r>
          </a:p>
          <a:p>
            <a:r>
              <a:rPr lang="hr-HR" dirty="0"/>
              <a:t>Ne činiti štetu: nisu zanemareni simptomi i osjećaj pacijenta</a:t>
            </a:r>
          </a:p>
          <a:p>
            <a:r>
              <a:rPr lang="hr-HR" dirty="0"/>
              <a:t>Pravičnost: prema pacijentu se postupilo na način kako bismo i mi željeli biti tretirani ( bez obzira na </a:t>
            </a:r>
            <a:r>
              <a:rPr lang="hr-HR" dirty="0" err="1"/>
              <a:t>dob,spol</a:t>
            </a:r>
            <a:r>
              <a:rPr lang="hr-HR" dirty="0"/>
              <a:t>, rasu…)</a:t>
            </a:r>
          </a:p>
          <a:p>
            <a:r>
              <a:rPr lang="hr-HR" dirty="0"/>
              <a:t>Autonomija: Poštovanje volje pacijenta</a:t>
            </a:r>
          </a:p>
          <a:p>
            <a:r>
              <a:rPr lang="hr-HR" dirty="0"/>
              <a:t>Upozorena trijaža da se pacijenta odmah primi ako se vrati, i vraćen je u </a:t>
            </a:r>
            <a:r>
              <a:rPr lang="hr-HR" dirty="0" err="1"/>
              <a:t>sanit.vozilu</a:t>
            </a:r>
            <a:r>
              <a:rPr lang="hr-HR" dirty="0"/>
              <a:t> radi nastavka simptoma te je pristao na liječenje.</a:t>
            </a:r>
          </a:p>
        </p:txBody>
      </p:sp>
    </p:spTree>
    <p:extLst>
      <p:ext uri="{BB962C8B-B14F-4D97-AF65-F5344CB8AC3E}">
        <p14:creationId xmlns:p14="http://schemas.microsoft.com/office/powerpoint/2010/main" val="3002555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C78ACB-FCEE-A1C3-32A3-70CDE0560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2.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85EA8A7-5479-37EB-7258-842129732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i="1" dirty="0"/>
              <a:t>Poziv za intervenciju za 21.godišnju pacijenticu zbog opekline ruke vrelom vodom u jutro, doima se pod utjecajem alkohola. Navodi da je pravila doručak za 6godišnjeg brata jer ga treba danas čuvati. Dijete je kod susjeda, priznaje da je sinoć „slavila”.</a:t>
            </a:r>
          </a:p>
          <a:p>
            <a:r>
              <a:rPr lang="hr-HR" dirty="0"/>
              <a:t>Ugrožava li pravo na privatnost pravo djeteta na zdravlje?</a:t>
            </a:r>
          </a:p>
          <a:p>
            <a:r>
              <a:rPr lang="hr-HR" dirty="0"/>
              <a:t>Može li se dotična brinuti za dijete?</a:t>
            </a:r>
          </a:p>
          <a:p>
            <a:r>
              <a:rPr lang="hr-HR" dirty="0"/>
              <a:t>Prijava MUP?</a:t>
            </a:r>
          </a:p>
          <a:p>
            <a:r>
              <a:rPr lang="hr-HR" dirty="0"/>
              <a:t>Prijava socijalna služba?</a:t>
            </a:r>
          </a:p>
          <a:p>
            <a:r>
              <a:rPr lang="hr-HR" dirty="0"/>
              <a:t>Gdje su roditelji? </a:t>
            </a:r>
          </a:p>
          <a:p>
            <a:r>
              <a:rPr lang="hr-HR" dirty="0"/>
              <a:t>Jesu li sposobni brinuti se za dijete? - otputovali na medicinski pregled, zamolili kćer da pričuva brata</a:t>
            </a:r>
          </a:p>
          <a:p>
            <a:r>
              <a:rPr lang="hr-HR" dirty="0"/>
              <a:t>Što ako prijavimo, a nismo u pravu?</a:t>
            </a:r>
          </a:p>
          <a:p>
            <a:r>
              <a:rPr lang="hr-HR" dirty="0"/>
              <a:t>Pacijentica treba ići na obradu opekline. Tko će se pobrinuti za dijete?</a:t>
            </a:r>
          </a:p>
        </p:txBody>
      </p:sp>
    </p:spTree>
    <p:extLst>
      <p:ext uri="{BB962C8B-B14F-4D97-AF65-F5344CB8AC3E}">
        <p14:creationId xmlns:p14="http://schemas.microsoft.com/office/powerpoint/2010/main" val="809585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6E0FD4-5FCB-DB9C-9B31-F12AEB2A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4716FD9-65CF-E585-7278-C4FBCA8D5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Svi pacijenti i situacije su jedinstveni, kao i etičke implikacije</a:t>
            </a:r>
          </a:p>
          <a:p>
            <a:r>
              <a:rPr lang="hr-HR" dirty="0"/>
              <a:t>Ne postoji brza formula za pravu akciju i emociju</a:t>
            </a:r>
          </a:p>
          <a:p>
            <a:r>
              <a:rPr lang="hr-HR" dirty="0"/>
              <a:t>Važno je prepoznati etički konflikt i djelovati u smislu pružanja prikladne skrbi</a:t>
            </a:r>
          </a:p>
          <a:p>
            <a:r>
              <a:rPr lang="hr-HR" dirty="0"/>
              <a:t>Etički konflikt proizlazi iz 3 premise – što bi trebalo učiniti, što se mora učiniti i što se može učiniti</a:t>
            </a:r>
          </a:p>
          <a:p>
            <a:r>
              <a:rPr lang="hr-HR" dirty="0"/>
              <a:t>Što je kompliciranije etičko pitanje, teže mu je naći odgovor</a:t>
            </a:r>
          </a:p>
          <a:p>
            <a:r>
              <a:rPr lang="hr-HR" dirty="0"/>
              <a:t>Protokol - smjernice</a:t>
            </a:r>
          </a:p>
          <a:p>
            <a:r>
              <a:rPr lang="en-US" sz="800" i="1" dirty="0" err="1"/>
              <a:t>Abelsson</a:t>
            </a:r>
            <a:r>
              <a:rPr lang="en-US" sz="800" i="1" dirty="0"/>
              <a:t>, A., </a:t>
            </a:r>
            <a:r>
              <a:rPr lang="en-US" sz="800" i="1" dirty="0" err="1"/>
              <a:t>Lindwall</a:t>
            </a:r>
            <a:r>
              <a:rPr lang="en-US" sz="800" i="1" dirty="0"/>
              <a:t>, L. Ethical dilemmas in prehospital emergency care – from the perspective of specialist ambulance nurse students. International Journal of Ethics Education </a:t>
            </a:r>
            <a:r>
              <a:rPr lang="en-US" sz="800" b="1" i="1" dirty="0"/>
              <a:t>3</a:t>
            </a:r>
            <a:r>
              <a:rPr lang="en-US" sz="800" i="1" dirty="0"/>
              <a:t>, 181–192 (2018). https://doi.org/10.1007/s40889-018-0055-5</a:t>
            </a:r>
            <a:endParaRPr lang="hr-HR" sz="800" i="1" dirty="0"/>
          </a:p>
        </p:txBody>
      </p:sp>
    </p:spTree>
    <p:extLst>
      <p:ext uri="{BB962C8B-B14F-4D97-AF65-F5344CB8AC3E}">
        <p14:creationId xmlns:p14="http://schemas.microsoft.com/office/powerpoint/2010/main" val="1415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DDCFC0-BB44-470D-C014-89E279723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Etika u hitnoj medicini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B67D12-897E-9DFE-ECD8-37868F31E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Poseban položaj</a:t>
            </a:r>
          </a:p>
          <a:p>
            <a:r>
              <a:rPr lang="hr-HR" dirty="0"/>
              <a:t>Hitnost</a:t>
            </a:r>
          </a:p>
          <a:p>
            <a:r>
              <a:rPr lang="hr-HR" dirty="0"/>
              <a:t>Ograničeno vrijeme za odluku</a:t>
            </a:r>
          </a:p>
          <a:p>
            <a:r>
              <a:rPr lang="hr-HR" dirty="0"/>
              <a:t>Zdravstveni djelatnici su uglavnom sami kad treba donijeti odluku</a:t>
            </a:r>
          </a:p>
          <a:p>
            <a:r>
              <a:rPr lang="hr-HR" dirty="0"/>
              <a:t>Razlika između izvanbolničke i bolničke – radna okolina</a:t>
            </a:r>
          </a:p>
          <a:p>
            <a:r>
              <a:rPr lang="hr-HR" dirty="0"/>
              <a:t>Bolnička – kontrolirani uvjeti</a:t>
            </a:r>
          </a:p>
          <a:p>
            <a:r>
              <a:rPr lang="hr-HR" dirty="0"/>
              <a:t>Izvanbolnička – svaka intervencija je posebna </a:t>
            </a:r>
          </a:p>
        </p:txBody>
      </p:sp>
    </p:spTree>
    <p:extLst>
      <p:ext uri="{BB962C8B-B14F-4D97-AF65-F5344CB8AC3E}">
        <p14:creationId xmlns:p14="http://schemas.microsoft.com/office/powerpoint/2010/main" val="343674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D27C9D-2006-F305-4F40-B6A2F03F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1. Grupa – prije medicinske intervencije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6C15C04-41C4-BC1B-4830-769DCC086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47990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20053E-2FAB-F91C-3F6B-CA66E20FB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1.Pravičnost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DA040A9-0AC5-D75D-15B8-D8E2CCC27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Biti pravedan prema onima koji traže uslugu</a:t>
            </a:r>
          </a:p>
          <a:p>
            <a:r>
              <a:rPr lang="hr-HR" dirty="0"/>
              <a:t>Trijaža</a:t>
            </a:r>
          </a:p>
          <a:p>
            <a:r>
              <a:rPr lang="hr-HR" dirty="0"/>
              <a:t>Uglavnom se odnosi na dispečere koji zaprimaju poziv: puno poziva -malo ekipa</a:t>
            </a:r>
          </a:p>
          <a:p>
            <a:r>
              <a:rPr lang="hr-HR" dirty="0"/>
              <a:t>Subjektivnost – etička zabrinutost  ( press)</a:t>
            </a:r>
          </a:p>
          <a:p>
            <a:r>
              <a:rPr lang="hr-HR" dirty="0"/>
              <a:t>Stigmatizacija – predrasude: dijagnoza, okolina</a:t>
            </a:r>
          </a:p>
          <a:p>
            <a:r>
              <a:rPr lang="hr-HR" dirty="0"/>
              <a:t>Alkoholičari, ostali ovisnici, terminalni bolesnici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8452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767413-B245-CAA0-C7C9-9998A31B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Naći mjesto događaja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E43EC06-AF38-655F-F342-D5C71F8EF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Nedostatne informacije, strani jezik – neprimjereni rječnik</a:t>
            </a:r>
          </a:p>
          <a:p>
            <a:r>
              <a:rPr lang="hr-HR" dirty="0"/>
              <a:t>Tehnička infrastruktura</a:t>
            </a:r>
          </a:p>
          <a:p>
            <a:r>
              <a:rPr lang="hr-HR" dirty="0"/>
              <a:t>Stigmatizacija – predrasude: dijagnoza, okolina</a:t>
            </a:r>
          </a:p>
          <a:p>
            <a:r>
              <a:rPr lang="hr-HR" dirty="0"/>
              <a:t>Alkoholičari, ostali ovisnici, terminalni bolesnici</a:t>
            </a:r>
          </a:p>
        </p:txBody>
      </p:sp>
    </p:spTree>
    <p:extLst>
      <p:ext uri="{BB962C8B-B14F-4D97-AF65-F5344CB8AC3E}">
        <p14:creationId xmlns:p14="http://schemas.microsoft.com/office/powerpoint/2010/main" val="55205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D639C0-EA8C-14BD-3A5F-A58E133A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Opasne situacije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EE7FA04-AA68-DDF4-901D-9CCAE5F4F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Koje stavljaju tim pod rizik osobne sigurnosti – etičko pitanje</a:t>
            </a:r>
          </a:p>
          <a:p>
            <a:r>
              <a:rPr lang="hr-HR" dirty="0"/>
              <a:t>Treba li ugroziti vlastiti život u pogibeljnoj situaciji spašavanja tuđeg života</a:t>
            </a:r>
          </a:p>
          <a:p>
            <a:r>
              <a:rPr lang="hr-HR" dirty="0"/>
              <a:t>Je li to dužnost</a:t>
            </a:r>
          </a:p>
        </p:txBody>
      </p:sp>
    </p:spTree>
    <p:extLst>
      <p:ext uri="{BB962C8B-B14F-4D97-AF65-F5344CB8AC3E}">
        <p14:creationId xmlns:p14="http://schemas.microsoft.com/office/powerpoint/2010/main" val="875886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62DEF1-618E-F421-94F9-2686952B5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Sigurna vožnja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650F9E-5F1B-D471-82FB-5C64CC46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Opća sigurnosna pravila</a:t>
            </a:r>
          </a:p>
          <a:p>
            <a:r>
              <a:rPr lang="hr-HR" dirty="0"/>
              <a:t>Utjecaj na konačni ishod</a:t>
            </a:r>
          </a:p>
          <a:p>
            <a:r>
              <a:rPr lang="hr-HR" dirty="0"/>
              <a:t>Povećan sigurnosni rizik za članove tima, pacijenta, okolinu</a:t>
            </a:r>
          </a:p>
          <a:p>
            <a:r>
              <a:rPr lang="hr-HR" dirty="0"/>
              <a:t>Altruizam – etički pojam</a:t>
            </a:r>
          </a:p>
          <a:p>
            <a:r>
              <a:rPr lang="hr-HR" dirty="0"/>
              <a:t>Osnovna premisa </a:t>
            </a:r>
            <a:r>
              <a:rPr lang="hr-HR" dirty="0" err="1"/>
              <a:t>hms</a:t>
            </a:r>
            <a:r>
              <a:rPr lang="hr-HR" dirty="0"/>
              <a:t> : sigurnost</a:t>
            </a:r>
          </a:p>
          <a:p>
            <a:r>
              <a:rPr lang="hr-HR" dirty="0"/>
              <a:t>Prometna rješenja</a:t>
            </a:r>
          </a:p>
          <a:p>
            <a:r>
              <a:rPr lang="hr-HR" dirty="0"/>
              <a:t>Djeca – roditelji: benefit djeteta/zakon</a:t>
            </a:r>
          </a:p>
        </p:txBody>
      </p:sp>
    </p:spTree>
    <p:extLst>
      <p:ext uri="{BB962C8B-B14F-4D97-AF65-F5344CB8AC3E}">
        <p14:creationId xmlns:p14="http://schemas.microsoft.com/office/powerpoint/2010/main" val="3642410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002DE8-F45F-00DC-B97B-342E92BC4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2.grupa- intervencija, liječenje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817FE0-83E6-2632-4DC6-79AEB47E6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Svijest o psihološkom i emocionalnom stanju pacijenta</a:t>
            </a:r>
          </a:p>
          <a:p>
            <a:r>
              <a:rPr lang="hr-HR" dirty="0"/>
              <a:t>Učiniti što je najbolje za pacijenta</a:t>
            </a:r>
          </a:p>
        </p:txBody>
      </p:sp>
    </p:spTree>
    <p:extLst>
      <p:ext uri="{BB962C8B-B14F-4D97-AF65-F5344CB8AC3E}">
        <p14:creationId xmlns:p14="http://schemas.microsoft.com/office/powerpoint/2010/main" val="971464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3277</TotalTime>
  <Words>1339</Words>
  <Application>Microsoft Office PowerPoint</Application>
  <PresentationFormat>Široki zaslon</PresentationFormat>
  <Paragraphs>162</Paragraphs>
  <Slides>26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Tema sustava Office</vt:lpstr>
      <vt:lpstr>ETIČKI ASPEKTI HITNE MEDICINE</vt:lpstr>
      <vt:lpstr>4 principa biomedicinske etike</vt:lpstr>
      <vt:lpstr>Etika u hitnoj medicini</vt:lpstr>
      <vt:lpstr>1. Grupa – prije medicinske intervencije</vt:lpstr>
      <vt:lpstr>1.Pravičnost</vt:lpstr>
      <vt:lpstr>1. Naći mjesto događaja</vt:lpstr>
      <vt:lpstr>1. Opasne situacije</vt:lpstr>
      <vt:lpstr>1. Sigurna vožnja</vt:lpstr>
      <vt:lpstr>2.grupa- intervencija, liječenje</vt:lpstr>
      <vt:lpstr>2. Trijaža</vt:lpstr>
      <vt:lpstr>2. Informirani pristanak</vt:lpstr>
      <vt:lpstr>2. Donošenje odluke</vt:lpstr>
      <vt:lpstr>PowerPoint prezentacija</vt:lpstr>
      <vt:lpstr>2. Očuvanje privatnosti i povjerljivosti pacijenta</vt:lpstr>
      <vt:lpstr>2. Izricanje istine</vt:lpstr>
      <vt:lpstr>3. Grupa – završetak života i konačna skrb</vt:lpstr>
      <vt:lpstr>PowerPoint prezentacija</vt:lpstr>
      <vt:lpstr>3. Nastavak liječenja</vt:lpstr>
      <vt:lpstr>3. Započimanje KPR</vt:lpstr>
      <vt:lpstr>3. Prestanak ili nezapočimanje KPR</vt:lpstr>
      <vt:lpstr>3. KPR sa predviđenim bezuspješnim ishodom</vt:lpstr>
      <vt:lpstr>3. Prisutnost obitelji za vrijeme KPR</vt:lpstr>
      <vt:lpstr>4. Grupa – percepcija od strane djelatnika</vt:lpstr>
      <vt:lpstr>Primjer 1.</vt:lpstr>
      <vt:lpstr>Primjer 2.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</dc:title>
  <dc:creator>Korisnik</dc:creator>
  <cp:lastModifiedBy>Korisnik</cp:lastModifiedBy>
  <cp:revision>22</cp:revision>
  <dcterms:created xsi:type="dcterms:W3CDTF">2022-08-17T10:35:22Z</dcterms:created>
  <dcterms:modified xsi:type="dcterms:W3CDTF">2022-08-26T12:06:04Z</dcterms:modified>
</cp:coreProperties>
</file>