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82" y="11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0912-07BD-445A-B6CE-03E599806D4F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692E-62CF-4520-A77A-8A5F65F31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582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0912-07BD-445A-B6CE-03E599806D4F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692E-62CF-4520-A77A-8A5F65F31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30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0912-07BD-445A-B6CE-03E599806D4F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692E-62CF-4520-A77A-8A5F65F31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66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0912-07BD-445A-B6CE-03E599806D4F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692E-62CF-4520-A77A-8A5F65F31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64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0912-07BD-445A-B6CE-03E599806D4F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692E-62CF-4520-A77A-8A5F65F31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66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0912-07BD-445A-B6CE-03E599806D4F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692E-62CF-4520-A77A-8A5F65F31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68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0912-07BD-445A-B6CE-03E599806D4F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692E-62CF-4520-A77A-8A5F65F31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793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0912-07BD-445A-B6CE-03E599806D4F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692E-62CF-4520-A77A-8A5F65F31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949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0912-07BD-445A-B6CE-03E599806D4F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692E-62CF-4520-A77A-8A5F65F31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164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0912-07BD-445A-B6CE-03E599806D4F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692E-62CF-4520-A77A-8A5F65F31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48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D0912-07BD-445A-B6CE-03E599806D4F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5692E-62CF-4520-A77A-8A5F65F31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941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D0912-07BD-445A-B6CE-03E599806D4F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5692E-62CF-4520-A77A-8A5F65F31B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62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Pravo, etika i socijalni rad</a:t>
            </a:r>
            <a:br>
              <a:rPr lang="sv-SE" dirty="0" smtClean="0"/>
            </a:br>
            <a:r>
              <a:rPr lang="sv-SE" dirty="0" smtClean="0"/>
              <a:t>u zdravstvenom sustavu</a:t>
            </a:r>
            <a:br>
              <a:rPr lang="sv-SE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Prof. dr. sc. </a:t>
            </a:r>
            <a:r>
              <a:rPr lang="en-US" dirty="0" err="1" smtClean="0"/>
              <a:t>Branka</a:t>
            </a:r>
            <a:r>
              <a:rPr lang="en-US" dirty="0" smtClean="0"/>
              <a:t> </a:t>
            </a:r>
            <a:r>
              <a:rPr lang="en-US" dirty="0" err="1" smtClean="0"/>
              <a:t>Rešetar</a:t>
            </a:r>
            <a:endParaRPr lang="en-US" dirty="0" smtClean="0"/>
          </a:p>
          <a:p>
            <a:r>
              <a:rPr lang="en-US" dirty="0" err="1" smtClean="0"/>
              <a:t>Katedra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građansko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obiteljsko</a:t>
            </a:r>
            <a:r>
              <a:rPr lang="en-US" dirty="0" smtClean="0"/>
              <a:t> </a:t>
            </a:r>
            <a:r>
              <a:rPr lang="en-US" dirty="0" err="1" smtClean="0"/>
              <a:t>pravo</a:t>
            </a:r>
            <a:endParaRPr lang="en-US" dirty="0" smtClean="0"/>
          </a:p>
          <a:p>
            <a:r>
              <a:rPr lang="en-US" dirty="0" err="1" smtClean="0"/>
              <a:t>Pravni</a:t>
            </a:r>
            <a:r>
              <a:rPr lang="en-US" dirty="0" smtClean="0"/>
              <a:t> </a:t>
            </a:r>
            <a:r>
              <a:rPr lang="en-US" dirty="0" err="1" smtClean="0"/>
              <a:t>fakultet</a:t>
            </a:r>
            <a:r>
              <a:rPr lang="en-US" dirty="0" smtClean="0"/>
              <a:t> Osijek, </a:t>
            </a:r>
            <a:r>
              <a:rPr lang="en-US" dirty="0" err="1" smtClean="0"/>
              <a:t>Sveučilišta</a:t>
            </a:r>
            <a:r>
              <a:rPr lang="en-US" dirty="0" smtClean="0"/>
              <a:t> </a:t>
            </a:r>
            <a:r>
              <a:rPr lang="en-US" dirty="0" err="1" smtClean="0"/>
              <a:t>JJStrossmayera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4672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3. Informirani pristanak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Problemi:</a:t>
            </a:r>
          </a:p>
          <a:p>
            <a:endParaRPr lang="hr-HR" dirty="0" smtClean="0"/>
          </a:p>
          <a:p>
            <a:r>
              <a:rPr lang="hr-HR" dirty="0" smtClean="0"/>
              <a:t>Pristanak / odbijanje liječenja dementne osobe</a:t>
            </a:r>
          </a:p>
          <a:p>
            <a:r>
              <a:rPr lang="hr-HR" dirty="0" smtClean="0"/>
              <a:t>Pristanak /odbijanje liječenja osobe s duševnim smetnjama</a:t>
            </a:r>
          </a:p>
          <a:p>
            <a:r>
              <a:rPr lang="hr-HR" dirty="0" smtClean="0"/>
              <a:t>Pristanak /odbijanje starijeg djeteta (16g.)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650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4. Socijalni rad u zdravstvu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i="1" dirty="0" smtClean="0"/>
          </a:p>
          <a:p>
            <a:pPr marL="0" indent="0">
              <a:buNone/>
            </a:pPr>
            <a:r>
              <a:rPr lang="hr-HR" i="1" dirty="0" smtClean="0"/>
              <a:t>Socijalni rad je … profesija … koja promiče društvenu promjenu i razvoj, socijalnu koheziju te osnaživanje i oslobađanje ljudi. </a:t>
            </a:r>
          </a:p>
          <a:p>
            <a:endParaRPr lang="hr-HR" i="1" dirty="0" smtClean="0"/>
          </a:p>
          <a:p>
            <a:pPr marL="0" indent="0">
              <a:buNone/>
            </a:pPr>
            <a:r>
              <a:rPr lang="hr-HR" i="1" dirty="0" smtClean="0"/>
              <a:t>Principi socijalne pravde, ljudskih prava, kolektivne odgovornosti i poštivanja različitosti središnji su u socijalnom radu. </a:t>
            </a:r>
          </a:p>
          <a:p>
            <a:endParaRPr lang="hr-HR" i="1" dirty="0" smtClean="0"/>
          </a:p>
          <a:p>
            <a:pPr marL="0" indent="0">
              <a:buNone/>
            </a:pPr>
            <a:r>
              <a:rPr lang="hr-HR" i="1" dirty="0" smtClean="0"/>
              <a:t>… profesija socijalnoga rada angažira ljude i strukture na rješavanju životnih izazova i povećanje blagostanja.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2678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Socijalni radnici u zdravstvu: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hr-HR" dirty="0" smtClean="0"/>
              <a:t>Spajaju pacijente i obitelj sa servisima, educiraju ih i procjenjuju njihovo mentalno stanje.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 smtClean="0"/>
              <a:t>Pomažu obiteljima i pacijentima u suočavanju sa smrću, palijativnom skrbi, žrtvama nasilja u obitelji, patnjom pacijenta…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 smtClean="0"/>
              <a:t>Organiziraju izlazak iz bolnice i skrb starijim samcima, ovisnicima, psihijatrijskim pacijentima, siromašnima.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 smtClean="0"/>
              <a:t>Organiziraju psiho socijalnu pomoć obiteljima, grupama pacijenata (npr. onkološki bolesnici).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hr-HR" dirty="0" smtClean="0"/>
              <a:t>Surađuju s liječnicima i dr. osobljem, terapeutima, psiholozima, administracijom u vanjskim servisima.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5115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Hvala na pažnji!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600" dirty="0" smtClean="0"/>
              <a:t>bresetar@pravos.hr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83333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Sadržaj</a:t>
            </a:r>
            <a:r>
              <a:rPr lang="en-US" dirty="0" smtClean="0"/>
              <a:t> </a:t>
            </a:r>
            <a:r>
              <a:rPr lang="en-US" dirty="0" err="1" smtClean="0"/>
              <a:t>izlaganja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r>
              <a:rPr lang="hr-HR" dirty="0" smtClean="0"/>
              <a:t>1. Pravo u medicini</a:t>
            </a:r>
          </a:p>
          <a:p>
            <a:pPr marL="0" indent="0">
              <a:buNone/>
            </a:pPr>
            <a:r>
              <a:rPr lang="hr-HR" dirty="0" smtClean="0"/>
              <a:t>2. Odnos prava i kodeksa</a:t>
            </a:r>
          </a:p>
          <a:p>
            <a:pPr marL="0" indent="0">
              <a:buNone/>
            </a:pPr>
            <a:r>
              <a:rPr lang="hr-HR" dirty="0" smtClean="0"/>
              <a:t>3. Informirani pristanak pacijenta</a:t>
            </a:r>
          </a:p>
          <a:p>
            <a:pPr marL="0" indent="0">
              <a:buNone/>
            </a:pPr>
            <a:r>
              <a:rPr lang="hr-HR" dirty="0" smtClean="0"/>
              <a:t>4. Uloga socijalnog rada u zdravstvu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273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1. Pravo u medicini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 smtClean="0"/>
              <a:t>Utjecaj prava na medicinu i zdravstvo, pravo regulira:</a:t>
            </a:r>
          </a:p>
          <a:p>
            <a:endParaRPr lang="hr-H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liječničku struku (Zakon o </a:t>
            </a:r>
            <a:r>
              <a:rPr lang="hr-HR" dirty="0" err="1" smtClean="0"/>
              <a:t>liječništvu</a:t>
            </a:r>
            <a:r>
              <a:rPr lang="hr-HR" dirty="0" smtClean="0"/>
              <a:t>),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zdravstveni sustav (Zakon o zdravstvenoj zaštiti)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prava pacijenata (Zakon o pravima pacijenata, Zakon o zaštiti osoba s duševnim smetnjama).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određivanje vremena i uzroka smrti, kriteriji za prekid trudnoće, prijave znakova nasilja (Pravilnici, Zakon…1978)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hr-HR" dirty="0" smtClean="0"/>
              <a:t> naknada štete zbog liječničke greške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544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2. Odnos prava i kodeksa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Pravni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propisi</a:t>
            </a:r>
            <a:r>
              <a:rPr lang="hr-HR" dirty="0" smtClean="0">
                <a:solidFill>
                  <a:srgbClr val="FF0000"/>
                </a:solidFill>
              </a:rPr>
              <a:t> (izvori prava)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Ustav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Međunarodni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ugovori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Zakoni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Pravilnici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Naputci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Ministarstva</a:t>
            </a:r>
            <a:r>
              <a:rPr lang="en-US" dirty="0" smtClean="0">
                <a:solidFill>
                  <a:srgbClr val="FF0000"/>
                </a:solidFill>
              </a:rPr>
              <a:t>…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Kodeks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medicinske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etike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deontologije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7002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Sličnosti prava i kodeksa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en-US" dirty="0" err="1" smtClean="0"/>
              <a:t>Reguliraju</a:t>
            </a:r>
            <a:r>
              <a:rPr lang="en-US" dirty="0" smtClean="0"/>
              <a:t> </a:t>
            </a:r>
            <a:r>
              <a:rPr lang="en-US" dirty="0" err="1" smtClean="0"/>
              <a:t>odnose</a:t>
            </a:r>
            <a:r>
              <a:rPr lang="en-US" dirty="0" smtClean="0"/>
              <a:t> u </a:t>
            </a:r>
            <a:r>
              <a:rPr lang="en-US" dirty="0" err="1" smtClean="0"/>
              <a:t>društvu</a:t>
            </a:r>
            <a:endParaRPr lang="en-US" dirty="0" smtClean="0"/>
          </a:p>
          <a:p>
            <a:r>
              <a:rPr lang="en-US" dirty="0" err="1" smtClean="0"/>
              <a:t>Preveniraju</a:t>
            </a:r>
            <a:r>
              <a:rPr lang="en-US" dirty="0" smtClean="0"/>
              <a:t> </a:t>
            </a:r>
            <a:r>
              <a:rPr lang="en-US" dirty="0" err="1" smtClean="0"/>
              <a:t>nemoralno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nezakonito</a:t>
            </a:r>
            <a:r>
              <a:rPr lang="en-US" dirty="0" smtClean="0"/>
              <a:t> </a:t>
            </a:r>
            <a:r>
              <a:rPr lang="en-US" dirty="0" err="1" smtClean="0"/>
              <a:t>postupanje</a:t>
            </a:r>
            <a:endParaRPr lang="en-US" dirty="0" smtClean="0"/>
          </a:p>
          <a:p>
            <a:r>
              <a:rPr lang="en-US" dirty="0" err="1" smtClean="0"/>
              <a:t>Utječu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ponašanje</a:t>
            </a:r>
            <a:r>
              <a:rPr lang="en-US" dirty="0" smtClean="0"/>
              <a:t> </a:t>
            </a:r>
            <a:r>
              <a:rPr lang="en-US" dirty="0" err="1" smtClean="0"/>
              <a:t>pojedinaca</a:t>
            </a:r>
            <a:r>
              <a:rPr lang="hr-HR" dirty="0" smtClean="0"/>
              <a:t>/stručnjaka</a:t>
            </a:r>
            <a:endParaRPr lang="en-US" dirty="0" smtClean="0"/>
          </a:p>
          <a:p>
            <a:r>
              <a:rPr lang="en-US" dirty="0" err="1" smtClean="0"/>
              <a:t>Uređuju</a:t>
            </a:r>
            <a:r>
              <a:rPr lang="en-US" dirty="0" smtClean="0"/>
              <a:t> </a:t>
            </a:r>
            <a:r>
              <a:rPr lang="en-US" dirty="0" err="1" smtClean="0"/>
              <a:t>postupanje</a:t>
            </a:r>
            <a:r>
              <a:rPr lang="en-US" dirty="0" smtClean="0"/>
              <a:t> </a:t>
            </a:r>
            <a:r>
              <a:rPr lang="en-US" dirty="0" err="1" smtClean="0"/>
              <a:t>stru</a:t>
            </a:r>
            <a:r>
              <a:rPr lang="hr-HR" dirty="0" err="1" smtClean="0"/>
              <a:t>čnjaka</a:t>
            </a:r>
            <a:r>
              <a:rPr lang="en-US" dirty="0" smtClean="0"/>
              <a:t> </a:t>
            </a:r>
            <a:r>
              <a:rPr lang="en-US" dirty="0" err="1" smtClean="0"/>
              <a:t>međusobno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prema</a:t>
            </a:r>
            <a:r>
              <a:rPr lang="en-US" dirty="0" smtClean="0"/>
              <a:t> </a:t>
            </a:r>
            <a:r>
              <a:rPr lang="en-US" dirty="0" err="1" smtClean="0"/>
              <a:t>drugima</a:t>
            </a:r>
            <a:r>
              <a:rPr lang="hr-HR" dirty="0" smtClean="0"/>
              <a:t> (klijentima)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091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Razlike prava i kodeksa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10154" y="1825625"/>
            <a:ext cx="822960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865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Utjecaj prava na </a:t>
            </a:r>
            <a:r>
              <a:rPr lang="hr-HR" dirty="0" err="1" smtClean="0"/>
              <a:t>liječništvo</a:t>
            </a:r>
            <a:r>
              <a:rPr lang="hr-HR" dirty="0" smtClean="0"/>
              <a:t>/liječnike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 smtClean="0"/>
          </a:p>
          <a:p>
            <a:r>
              <a:rPr lang="hr-HR" dirty="0" smtClean="0"/>
              <a:t>Nije dovoljno znati liječiti i komunicirati s pacijentom.</a:t>
            </a:r>
          </a:p>
          <a:p>
            <a:r>
              <a:rPr lang="hr-HR" dirty="0" smtClean="0"/>
              <a:t>Znati pravne okvire liječniku daje sigurnost u radu.</a:t>
            </a:r>
          </a:p>
          <a:p>
            <a:r>
              <a:rPr lang="hr-HR" dirty="0" smtClean="0"/>
              <a:t>Pravni okvir (zdravstvo, </a:t>
            </a:r>
            <a:r>
              <a:rPr lang="hr-HR" dirty="0" err="1" smtClean="0"/>
              <a:t>liječništvo</a:t>
            </a:r>
            <a:r>
              <a:rPr lang="hr-HR" dirty="0" smtClean="0"/>
              <a:t>, pravo pacijenata, odgovornosti…) kompleksnost.</a:t>
            </a:r>
          </a:p>
          <a:p>
            <a:r>
              <a:rPr lang="hr-HR" dirty="0" smtClean="0"/>
              <a:t>Liječnici se ne snalaze u pravu, nesigurni su u postupanju, u strahu od greške u radu.* (npr. problem informiranog pristanka dementne osobe ili adolescenta)</a:t>
            </a:r>
          </a:p>
          <a:p>
            <a:r>
              <a:rPr lang="hr-HR" sz="2400" dirty="0" smtClean="0"/>
              <a:t>* Istraživanja SAD, 2008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17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Utjecaj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liječništvo</a:t>
            </a:r>
            <a:r>
              <a:rPr lang="en-US" dirty="0" smtClean="0"/>
              <a:t>/</a:t>
            </a:r>
            <a:r>
              <a:rPr lang="en-US" dirty="0" err="1" smtClean="0"/>
              <a:t>liječnike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i="1" dirty="0" err="1" smtClean="0">
                <a:solidFill>
                  <a:srgbClr val="FF0000"/>
                </a:solidFill>
              </a:rPr>
              <a:t>Nije</a:t>
            </a:r>
            <a:r>
              <a:rPr lang="en-US" i="1" dirty="0" smtClean="0">
                <a:solidFill>
                  <a:srgbClr val="FF0000"/>
                </a:solidFill>
              </a:rPr>
              <a:t> problem u </a:t>
            </a:r>
            <a:r>
              <a:rPr lang="en-US" i="1" dirty="0" err="1" smtClean="0">
                <a:solidFill>
                  <a:srgbClr val="FF0000"/>
                </a:solidFill>
              </a:rPr>
              <a:t>liječnicima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već</a:t>
            </a:r>
            <a:r>
              <a:rPr lang="en-US" i="1" dirty="0" smtClean="0">
                <a:solidFill>
                  <a:srgbClr val="FF0000"/>
                </a:solidFill>
              </a:rPr>
              <a:t> u </a:t>
            </a:r>
            <a:r>
              <a:rPr lang="en-US" i="1" dirty="0" err="1" smtClean="0">
                <a:solidFill>
                  <a:srgbClr val="FF0000"/>
                </a:solidFill>
              </a:rPr>
              <a:t>obrazovnom</a:t>
            </a:r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en-US" i="1" dirty="0" err="1" smtClean="0">
                <a:solidFill>
                  <a:srgbClr val="FF0000"/>
                </a:solidFill>
              </a:rPr>
              <a:t>sustavu</a:t>
            </a:r>
            <a:r>
              <a:rPr lang="en-US" i="1" dirty="0" smtClean="0">
                <a:solidFill>
                  <a:srgbClr val="FF0000"/>
                </a:solidFill>
              </a:rPr>
              <a:t>!</a:t>
            </a:r>
          </a:p>
          <a:p>
            <a:endParaRPr lang="en-US" dirty="0" smtClean="0"/>
          </a:p>
          <a:p>
            <a:r>
              <a:rPr lang="hr-HR" dirty="0" smtClean="0"/>
              <a:t>Liječnik poznavanjem prava neće biti pravnik, ali će znati:</a:t>
            </a:r>
          </a:p>
          <a:p>
            <a:endParaRPr lang="hr-HR" dirty="0" smtClean="0"/>
          </a:p>
          <a:p>
            <a:r>
              <a:rPr lang="hr-HR" dirty="0" smtClean="0"/>
              <a:t>pravne okvire liječničke profesije,</a:t>
            </a:r>
          </a:p>
          <a:p>
            <a:r>
              <a:rPr lang="hr-HR" dirty="0" smtClean="0"/>
              <a:t>funkcioniranje zdravstvenog sustava,</a:t>
            </a:r>
          </a:p>
          <a:p>
            <a:r>
              <a:rPr lang="hr-HR" dirty="0" smtClean="0"/>
              <a:t>prava pacijenata,</a:t>
            </a:r>
          </a:p>
          <a:p>
            <a:r>
              <a:rPr lang="hr-HR" dirty="0" smtClean="0"/>
              <a:t>posljedice greške / nesavjesnog liječenja i</a:t>
            </a:r>
          </a:p>
          <a:p>
            <a:r>
              <a:rPr lang="hr-HR" dirty="0" smtClean="0"/>
              <a:t>etička pitanja.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391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Utjecaj</a:t>
            </a:r>
            <a:r>
              <a:rPr lang="en-US" dirty="0" smtClean="0"/>
              <a:t> </a:t>
            </a:r>
            <a:r>
              <a:rPr lang="en-US" dirty="0" err="1" smtClean="0"/>
              <a:t>prava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liječništvo</a:t>
            </a:r>
            <a:r>
              <a:rPr lang="en-US" dirty="0" smtClean="0"/>
              <a:t>/</a:t>
            </a:r>
            <a:r>
              <a:rPr lang="en-US" dirty="0" err="1" smtClean="0"/>
              <a:t>liječnike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3200" dirty="0" smtClean="0"/>
              <a:t>Tzv. defenzivna medicina – strah od greške</a:t>
            </a:r>
          </a:p>
          <a:p>
            <a:pPr marL="0" indent="0">
              <a:buNone/>
            </a:pPr>
            <a:endParaRPr lang="hr-HR" sz="3200" dirty="0" smtClean="0"/>
          </a:p>
          <a:p>
            <a:r>
              <a:rPr lang="hr-HR" sz="3200" dirty="0" smtClean="0"/>
              <a:t>Pravo kao temelj – Etički kodeks kao viši standard.</a:t>
            </a:r>
          </a:p>
          <a:p>
            <a:endParaRPr lang="hr-HR" sz="3200" dirty="0" smtClean="0"/>
          </a:p>
          <a:p>
            <a:r>
              <a:rPr lang="hr-HR" sz="3200" dirty="0" smtClean="0"/>
              <a:t>Nepoznavanje prava – kaznena/građanska/</a:t>
            </a:r>
            <a:r>
              <a:rPr lang="hr-HR" sz="3200" dirty="0" err="1" smtClean="0"/>
              <a:t>radnopravna</a:t>
            </a:r>
            <a:r>
              <a:rPr lang="hr-HR" sz="3200" dirty="0" smtClean="0"/>
              <a:t> odgovornost</a:t>
            </a:r>
          </a:p>
          <a:p>
            <a:endParaRPr lang="hr-HR" sz="3200" dirty="0" smtClean="0"/>
          </a:p>
          <a:p>
            <a:r>
              <a:rPr lang="hr-HR" sz="3200" dirty="0" smtClean="0"/>
              <a:t>Nepoznavanje kodeksa – </a:t>
            </a:r>
            <a:r>
              <a:rPr lang="hr-HR" sz="3200" dirty="0" err="1" smtClean="0"/>
              <a:t>disciplinka</a:t>
            </a:r>
            <a:r>
              <a:rPr lang="hr-HR" sz="3200" dirty="0" smtClean="0"/>
              <a:t> odgovornost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162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515</Words>
  <Application>Microsoft Office PowerPoint</Application>
  <PresentationFormat>Widescreen</PresentationFormat>
  <Paragraphs>80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Pravo, etika i socijalni rad u zdravstvenom sustavu </vt:lpstr>
      <vt:lpstr>Sadržaj izlaganja</vt:lpstr>
      <vt:lpstr>1. Pravo u medicini</vt:lpstr>
      <vt:lpstr>2. Odnos prava i kodeksa</vt:lpstr>
      <vt:lpstr>Sličnosti prava i kodeksa</vt:lpstr>
      <vt:lpstr>Razlike prava i kodeksa</vt:lpstr>
      <vt:lpstr>Utjecaj prava na liječništvo/liječnike</vt:lpstr>
      <vt:lpstr>Utjecaj prava na liječništvo/liječnike</vt:lpstr>
      <vt:lpstr>Utjecaj prava na liječništvo/liječnike</vt:lpstr>
      <vt:lpstr>3. Informirani pristanak</vt:lpstr>
      <vt:lpstr>4. Socijalni rad u zdravstvu</vt:lpstr>
      <vt:lpstr>Socijalni radnici u zdravstvu:</vt:lpstr>
      <vt:lpstr>Hvala na pažnji!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Pravo, etika i socijalni rad u zdravstvenom sustavu</dc:title>
  <dc:creator>brankaresetar</dc:creator>
  <cp:lastModifiedBy>brankaresetar</cp:lastModifiedBy>
  <cp:revision>2</cp:revision>
  <dcterms:created xsi:type="dcterms:W3CDTF">2022-08-26T10:58:14Z</dcterms:created>
  <dcterms:modified xsi:type="dcterms:W3CDTF">2022-08-26T11:14:54Z</dcterms:modified>
</cp:coreProperties>
</file>