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CCFF"/>
    <a:srgbClr val="FF0066"/>
    <a:srgbClr val="CCECFF"/>
    <a:srgbClr val="FF99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55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90CD5-6BD2-4FEE-A352-52E2B77A5EE4}" type="datetimeFigureOut">
              <a:rPr lang="hr-HR" smtClean="0"/>
              <a:t>25.8.2022.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7A36F-2BAF-4CA0-88E7-98E0FA6972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238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Fetomaternalni</a:t>
            </a:r>
            <a:r>
              <a:rPr lang="hr-HR" dirty="0"/>
              <a:t> konflikt nije konflikt fetusa i trudnice</a:t>
            </a:r>
          </a:p>
          <a:p>
            <a:r>
              <a:rPr lang="hr-HR" dirty="0"/>
              <a:t>Dnevne etičke dileme </a:t>
            </a:r>
            <a:r>
              <a:rPr lang="hr-HR" dirty="0" err="1"/>
              <a:t>opstetričara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7A36F-2BAF-4CA0-88E7-98E0FA6972B1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6223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Neodvojiv od prava pacijenta</a:t>
            </a:r>
            <a:r>
              <a:rPr lang="hr-HR" baseline="0" dirty="0" smtClean="0"/>
              <a:t> na autonomiju je informirani pristanak.</a:t>
            </a:r>
          </a:p>
          <a:p>
            <a:r>
              <a:rPr lang="hr-HR" baseline="0" dirty="0" smtClean="0"/>
              <a:t>Suglasnost za medicinske intervencije po pravilniku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7A36F-2BAF-4CA0-88E7-98E0FA6972B1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2942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Otac moderne medicine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7A36F-2BAF-4CA0-88E7-98E0FA6972B1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075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 smtClean="0"/>
              <a:t>Coflict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interest</a:t>
            </a:r>
            <a:r>
              <a:rPr lang="hr-HR" baseline="0" dirty="0" smtClean="0"/>
              <a:t> – kada liječnik ima dvije ili više obveza koje su u suprotnosti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7A36F-2BAF-4CA0-88E7-98E0FA6972B1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0087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xmlns="" id="{248311C5-82A6-3AE3-7915-8EDD9FA41A6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123" name="Rectangle 3">
              <a:extLst>
                <a:ext uri="{FF2B5EF4-FFF2-40B4-BE49-F238E27FC236}">
                  <a16:creationId xmlns:a16="http://schemas.microsoft.com/office/drawing/2014/main" xmlns="" id="{648D5134-4842-9677-E8B8-70F4EF9C8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1" lang="en-US" altLang="sr-Latn-RS" sz="1800">
                <a:latin typeface="굴림" panose="020B0600000101010101" pitchFamily="34" charset="-127"/>
              </a:endParaRPr>
            </a:p>
          </p:txBody>
        </p:sp>
        <p:sp>
          <p:nvSpPr>
            <p:cNvPr id="5124" name="Rectangle 4">
              <a:extLst>
                <a:ext uri="{FF2B5EF4-FFF2-40B4-BE49-F238E27FC236}">
                  <a16:creationId xmlns:a16="http://schemas.microsoft.com/office/drawing/2014/main" xmlns="" id="{61A29573-03FF-D063-EE38-99C5ECED9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1" lang="en-US" altLang="sr-Latn-RS" sz="1800">
                <a:latin typeface="굴림" panose="020B0600000101010101" pitchFamily="34" charset="-127"/>
              </a:endParaRPr>
            </a:p>
          </p:txBody>
        </p:sp>
        <p:sp>
          <p:nvSpPr>
            <p:cNvPr id="5125" name="Rectangle 5">
              <a:extLst>
                <a:ext uri="{FF2B5EF4-FFF2-40B4-BE49-F238E27FC236}">
                  <a16:creationId xmlns:a16="http://schemas.microsoft.com/office/drawing/2014/main" xmlns="" id="{1FD53476-2EED-D556-861E-839C051B7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1" lang="en-US" altLang="sr-Latn-RS" sz="1800">
                <a:latin typeface="굴림" panose="020B0600000101010101" pitchFamily="34" charset="-127"/>
              </a:endParaRPr>
            </a:p>
          </p:txBody>
        </p:sp>
        <p:sp>
          <p:nvSpPr>
            <p:cNvPr id="5126" name="Rectangle 6">
              <a:extLst>
                <a:ext uri="{FF2B5EF4-FFF2-40B4-BE49-F238E27FC236}">
                  <a16:creationId xmlns:a16="http://schemas.microsoft.com/office/drawing/2014/main" xmlns="" id="{9E2CC7FD-4570-A767-3B52-DA60ABCDA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1" lang="en-US" altLang="sr-Latn-RS" sz="1800">
                <a:latin typeface="굴림" panose="020B0600000101010101" pitchFamily="34" charset="-127"/>
              </a:endParaRPr>
            </a:p>
          </p:txBody>
        </p:sp>
        <p:sp>
          <p:nvSpPr>
            <p:cNvPr id="5127" name="Rectangle 7">
              <a:extLst>
                <a:ext uri="{FF2B5EF4-FFF2-40B4-BE49-F238E27FC236}">
                  <a16:creationId xmlns:a16="http://schemas.microsoft.com/office/drawing/2014/main" xmlns="" id="{ACE60BE8-7086-795E-BC97-A85F0BFE1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1" lang="en-US" altLang="sr-Latn-RS" sz="1800">
                <a:latin typeface="굴림" panose="020B0600000101010101" pitchFamily="34" charset="-127"/>
              </a:endParaRPr>
            </a:p>
          </p:txBody>
        </p:sp>
        <p:sp>
          <p:nvSpPr>
            <p:cNvPr id="5128" name="Rectangle 8">
              <a:extLst>
                <a:ext uri="{FF2B5EF4-FFF2-40B4-BE49-F238E27FC236}">
                  <a16:creationId xmlns:a16="http://schemas.microsoft.com/office/drawing/2014/main" xmlns="" id="{D521A71E-4B03-4014-4FE0-96CFCE9A8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1" lang="en-US" altLang="sr-Latn-RS" sz="1800">
                <a:latin typeface="굴림" panose="020B0600000101010101" pitchFamily="34" charset="-127"/>
              </a:endParaRPr>
            </a:p>
          </p:txBody>
        </p:sp>
        <p:sp>
          <p:nvSpPr>
            <p:cNvPr id="5129" name="Rectangle 9">
              <a:extLst>
                <a:ext uri="{FF2B5EF4-FFF2-40B4-BE49-F238E27FC236}">
                  <a16:creationId xmlns:a16="http://schemas.microsoft.com/office/drawing/2014/main" xmlns="" id="{CD5060BE-FE03-BD8C-3C26-87F180152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1" lang="en-US" altLang="sr-Latn-RS" sz="1800">
                <a:latin typeface="굴림" panose="020B0600000101010101" pitchFamily="34" charset="-127"/>
              </a:endParaRPr>
            </a:p>
          </p:txBody>
        </p:sp>
        <p:sp>
          <p:nvSpPr>
            <p:cNvPr id="5130" name="Rectangle 10">
              <a:extLst>
                <a:ext uri="{FF2B5EF4-FFF2-40B4-BE49-F238E27FC236}">
                  <a16:creationId xmlns:a16="http://schemas.microsoft.com/office/drawing/2014/main" xmlns="" id="{8449EA1E-1588-9473-A91F-7FF35ED45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1" lang="en-US" altLang="sr-Latn-RS" sz="1800">
                <a:latin typeface="굴림" panose="020B0600000101010101" pitchFamily="34" charset="-127"/>
              </a:endParaRPr>
            </a:p>
          </p:txBody>
        </p:sp>
        <p:sp>
          <p:nvSpPr>
            <p:cNvPr id="5131" name="Rectangle 11">
              <a:extLst>
                <a:ext uri="{FF2B5EF4-FFF2-40B4-BE49-F238E27FC236}">
                  <a16:creationId xmlns:a16="http://schemas.microsoft.com/office/drawing/2014/main" xmlns="" id="{AB7B6A5F-94A7-1EBF-4399-97237E131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1" lang="en-US" altLang="sr-Latn-RS" sz="1800">
                <a:latin typeface="굴림" panose="020B0600000101010101" pitchFamily="34" charset="-127"/>
              </a:endParaRPr>
            </a:p>
          </p:txBody>
        </p:sp>
        <p:sp>
          <p:nvSpPr>
            <p:cNvPr id="5132" name="Rectangle 12">
              <a:extLst>
                <a:ext uri="{FF2B5EF4-FFF2-40B4-BE49-F238E27FC236}">
                  <a16:creationId xmlns:a16="http://schemas.microsoft.com/office/drawing/2014/main" xmlns="" id="{035BF4E7-D5D4-8D73-CBDF-F3A5E623A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1" lang="en-US" altLang="sr-Latn-RS" sz="1800">
                <a:latin typeface="굴림" panose="020B0600000101010101" pitchFamily="34" charset="-127"/>
              </a:endParaRPr>
            </a:p>
          </p:txBody>
        </p:sp>
        <p:sp>
          <p:nvSpPr>
            <p:cNvPr id="5133" name="Rectangle 13">
              <a:extLst>
                <a:ext uri="{FF2B5EF4-FFF2-40B4-BE49-F238E27FC236}">
                  <a16:creationId xmlns:a16="http://schemas.microsoft.com/office/drawing/2014/main" xmlns="" id="{0A74E920-36A1-8CD2-6071-14FFD6DFD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1" lang="en-US" altLang="sr-Latn-RS" sz="1800">
                <a:latin typeface="굴림" panose="020B0600000101010101" pitchFamily="34" charset="-127"/>
              </a:endParaRPr>
            </a:p>
          </p:txBody>
        </p:sp>
        <p:sp>
          <p:nvSpPr>
            <p:cNvPr id="5134" name="Line 14">
              <a:extLst>
                <a:ext uri="{FF2B5EF4-FFF2-40B4-BE49-F238E27FC236}">
                  <a16:creationId xmlns:a16="http://schemas.microsoft.com/office/drawing/2014/main" xmlns="" id="{27340C42-128B-ECC7-3C61-B375B3C858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 sz="1800"/>
            </a:p>
          </p:txBody>
        </p:sp>
        <p:sp>
          <p:nvSpPr>
            <p:cNvPr id="5135" name="Line 15">
              <a:extLst>
                <a:ext uri="{FF2B5EF4-FFF2-40B4-BE49-F238E27FC236}">
                  <a16:creationId xmlns:a16="http://schemas.microsoft.com/office/drawing/2014/main" xmlns="" id="{736BFCC9-73BF-E020-1A96-2D94CA0F98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 sz="1800"/>
            </a:p>
          </p:txBody>
        </p:sp>
        <p:sp>
          <p:nvSpPr>
            <p:cNvPr id="5136" name="Line 16">
              <a:extLst>
                <a:ext uri="{FF2B5EF4-FFF2-40B4-BE49-F238E27FC236}">
                  <a16:creationId xmlns:a16="http://schemas.microsoft.com/office/drawing/2014/main" xmlns="" id="{5BE3FE17-A22F-A78E-B675-06BA613B8C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 sz="1800"/>
            </a:p>
          </p:txBody>
        </p:sp>
        <p:sp>
          <p:nvSpPr>
            <p:cNvPr id="5137" name="Line 17">
              <a:extLst>
                <a:ext uri="{FF2B5EF4-FFF2-40B4-BE49-F238E27FC236}">
                  <a16:creationId xmlns:a16="http://schemas.microsoft.com/office/drawing/2014/main" xmlns="" id="{679F300A-5D5A-FFF1-A277-9580FF277A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 sz="1800"/>
            </a:p>
          </p:txBody>
        </p:sp>
        <p:sp>
          <p:nvSpPr>
            <p:cNvPr id="5138" name="Line 18">
              <a:extLst>
                <a:ext uri="{FF2B5EF4-FFF2-40B4-BE49-F238E27FC236}">
                  <a16:creationId xmlns:a16="http://schemas.microsoft.com/office/drawing/2014/main" xmlns="" id="{3997CFEF-BB72-DBC8-B60A-3BF4129DF1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 sz="1800"/>
            </a:p>
          </p:txBody>
        </p:sp>
        <p:sp>
          <p:nvSpPr>
            <p:cNvPr id="5139" name="Line 19">
              <a:extLst>
                <a:ext uri="{FF2B5EF4-FFF2-40B4-BE49-F238E27FC236}">
                  <a16:creationId xmlns:a16="http://schemas.microsoft.com/office/drawing/2014/main" xmlns="" id="{53EF5499-FDFE-E9E4-0C1B-813F9012CF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 sz="1800"/>
            </a:p>
          </p:txBody>
        </p:sp>
        <p:sp>
          <p:nvSpPr>
            <p:cNvPr id="5140" name="Line 20">
              <a:extLst>
                <a:ext uri="{FF2B5EF4-FFF2-40B4-BE49-F238E27FC236}">
                  <a16:creationId xmlns:a16="http://schemas.microsoft.com/office/drawing/2014/main" xmlns="" id="{64189ED0-7EC0-D30B-0A45-0E3A6640A5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 sz="1800"/>
            </a:p>
          </p:txBody>
        </p:sp>
        <p:sp>
          <p:nvSpPr>
            <p:cNvPr id="5141" name="Line 21">
              <a:extLst>
                <a:ext uri="{FF2B5EF4-FFF2-40B4-BE49-F238E27FC236}">
                  <a16:creationId xmlns:a16="http://schemas.microsoft.com/office/drawing/2014/main" xmlns="" id="{23F54A17-94BC-1816-7EE8-943E1865E2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 sz="1800"/>
            </a:p>
          </p:txBody>
        </p:sp>
        <p:sp>
          <p:nvSpPr>
            <p:cNvPr id="5142" name="Line 22">
              <a:extLst>
                <a:ext uri="{FF2B5EF4-FFF2-40B4-BE49-F238E27FC236}">
                  <a16:creationId xmlns:a16="http://schemas.microsoft.com/office/drawing/2014/main" xmlns="" id="{368F4F0C-27B3-6795-59B0-91688C9CAB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 sz="1800"/>
            </a:p>
          </p:txBody>
        </p:sp>
        <p:sp>
          <p:nvSpPr>
            <p:cNvPr id="5143" name="Line 23">
              <a:extLst>
                <a:ext uri="{FF2B5EF4-FFF2-40B4-BE49-F238E27FC236}">
                  <a16:creationId xmlns:a16="http://schemas.microsoft.com/office/drawing/2014/main" xmlns="" id="{1D5A899F-BE92-016B-59F8-7A328A8C72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 sz="1800"/>
            </a:p>
          </p:txBody>
        </p:sp>
        <p:sp>
          <p:nvSpPr>
            <p:cNvPr id="5144" name="Line 24">
              <a:extLst>
                <a:ext uri="{FF2B5EF4-FFF2-40B4-BE49-F238E27FC236}">
                  <a16:creationId xmlns:a16="http://schemas.microsoft.com/office/drawing/2014/main" xmlns="" id="{3ABB0A83-06C8-404F-BD09-83410A3CFC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 sz="1800"/>
            </a:p>
          </p:txBody>
        </p:sp>
        <p:sp>
          <p:nvSpPr>
            <p:cNvPr id="5145" name="Line 25">
              <a:extLst>
                <a:ext uri="{FF2B5EF4-FFF2-40B4-BE49-F238E27FC236}">
                  <a16:creationId xmlns:a16="http://schemas.microsoft.com/office/drawing/2014/main" xmlns="" id="{171966D9-EBCD-EDEC-A36D-6E7F3DB3AD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 sz="1800"/>
            </a:p>
          </p:txBody>
        </p:sp>
        <p:sp>
          <p:nvSpPr>
            <p:cNvPr id="5146" name="Line 26">
              <a:extLst>
                <a:ext uri="{FF2B5EF4-FFF2-40B4-BE49-F238E27FC236}">
                  <a16:creationId xmlns:a16="http://schemas.microsoft.com/office/drawing/2014/main" xmlns="" id="{9979FA7F-0093-3899-DB13-8A1AAC014C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 sz="1800"/>
            </a:p>
          </p:txBody>
        </p:sp>
      </p:grpSp>
      <p:sp>
        <p:nvSpPr>
          <p:cNvPr id="5147" name="Rectangle 27">
            <a:extLst>
              <a:ext uri="{FF2B5EF4-FFF2-40B4-BE49-F238E27FC236}">
                <a16:creationId xmlns:a16="http://schemas.microsoft.com/office/drawing/2014/main" xmlns="" id="{33C5F569-1110-A391-A85F-E1686C4D8BD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sr-Latn-RS" noProof="0"/>
              <a:t>Click to edit Master title style</a:t>
            </a:r>
          </a:p>
        </p:txBody>
      </p:sp>
      <p:sp>
        <p:nvSpPr>
          <p:cNvPr id="5148" name="Rectangle 28">
            <a:extLst>
              <a:ext uri="{FF2B5EF4-FFF2-40B4-BE49-F238E27FC236}">
                <a16:creationId xmlns:a16="http://schemas.microsoft.com/office/drawing/2014/main" xmlns="" id="{8E80B0F6-F4A2-8532-02A4-AA19D1EF217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Century Gothic" panose="020B0502020202020204" pitchFamily="34" charset="0"/>
              <a:buNone/>
              <a:defRPr sz="2800"/>
            </a:lvl1pPr>
          </a:lstStyle>
          <a:p>
            <a:pPr lvl="0"/>
            <a:r>
              <a:rPr lang="en-US" altLang="sr-Latn-RS" noProof="0"/>
              <a:t>Click to edit Master subtitle style</a:t>
            </a:r>
          </a:p>
        </p:txBody>
      </p:sp>
      <p:sp>
        <p:nvSpPr>
          <p:cNvPr id="5149" name="Rectangle 29">
            <a:extLst>
              <a:ext uri="{FF2B5EF4-FFF2-40B4-BE49-F238E27FC236}">
                <a16:creationId xmlns:a16="http://schemas.microsoft.com/office/drawing/2014/main" xmlns="" id="{8A091ABF-8BF6-EA08-59E2-2F26C15AE2F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150" name="Rectangle 30">
            <a:extLst>
              <a:ext uri="{FF2B5EF4-FFF2-40B4-BE49-F238E27FC236}">
                <a16:creationId xmlns:a16="http://schemas.microsoft.com/office/drawing/2014/main" xmlns="" id="{EE79FDF4-160C-1C63-827D-DB107B8B1CE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151" name="Rectangle 31">
            <a:extLst>
              <a:ext uri="{FF2B5EF4-FFF2-40B4-BE49-F238E27FC236}">
                <a16:creationId xmlns:a16="http://schemas.microsoft.com/office/drawing/2014/main" xmlns="" id="{10A8FF00-C0A0-7E1A-B026-4F850DC952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64276"/>
            <a:ext cx="2844800" cy="384175"/>
          </a:xfrm>
        </p:spPr>
        <p:txBody>
          <a:bodyPr/>
          <a:lstStyle>
            <a:lvl1pPr>
              <a:defRPr/>
            </a:lvl1pPr>
          </a:lstStyle>
          <a:p>
            <a:fld id="{10144B59-7248-4AA3-8788-772E032F408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652595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C75D92-518D-9176-FF74-5DFE10620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B2150B2-02E2-C85E-7D9A-43BDA4F07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30E82D-2171-A7D9-162E-137935C38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1177DE-2232-89B0-DAD1-EACAE284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2925C7-F1CD-5E49-7C0D-01614195A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B3BE1-BBB8-43E7-ADEC-B401AD16D783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9449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8C78FE0-FEB5-DB98-E677-978FFFEB7B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6BAB22E-CB0B-DB38-1DFD-49645082D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1BB0DF-D5F2-8E48-5AE0-FE1F60D71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0C62E4-35A8-C9A2-2EC8-6C323520D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19F10E-DCF0-3375-6E13-0E512B122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07218-0C31-47D2-85FE-DC1237573DA0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925859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785CE2-EFDD-5CAF-DB15-A806CE8EC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xmlns="" id="{E54EDEF1-E7F6-A7A8-09E9-DB4F9C0F7BCC}"/>
              </a:ext>
            </a:extLst>
          </p:cNvPr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A4D432-D2AA-1553-C7FD-D8F13085C0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64276"/>
            <a:ext cx="2844800" cy="384175"/>
          </a:xfrm>
        </p:spPr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20703E-301D-8A06-8B3A-B79EC984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64276"/>
            <a:ext cx="3860800" cy="384175"/>
          </a:xfrm>
        </p:spPr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6ECCC6-6E49-AB24-F261-BC694D0D1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67451"/>
            <a:ext cx="2844800" cy="384175"/>
          </a:xfrm>
        </p:spPr>
        <p:txBody>
          <a:bodyPr/>
          <a:lstStyle>
            <a:lvl1pPr>
              <a:defRPr/>
            </a:lvl1pPr>
          </a:lstStyle>
          <a:p>
            <a:fld id="{8D8EC19A-ABA8-46A1-9C48-5F38AADD967B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13631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D79AB4-11E0-24CB-EC6E-F44F9887C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xmlns="" id="{5A16398A-87D1-0741-B95C-51009CE2974D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D0E7F4-5C76-3B62-5AD8-F39CD7715F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64276"/>
            <a:ext cx="2844800" cy="384175"/>
          </a:xfrm>
        </p:spPr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5FEB2C-9D63-E3D9-2D6F-A20030CF7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64276"/>
            <a:ext cx="3860800" cy="384175"/>
          </a:xfrm>
        </p:spPr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99DB72-9D6C-EF47-0042-AE52C40F1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67451"/>
            <a:ext cx="2844800" cy="384175"/>
          </a:xfrm>
        </p:spPr>
        <p:txBody>
          <a:bodyPr/>
          <a:lstStyle>
            <a:lvl1pPr>
              <a:defRPr/>
            </a:lvl1pPr>
          </a:lstStyle>
          <a:p>
            <a:fld id="{E7CB7FB3-49C6-404D-AE49-62D5158B611D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07368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7B8DA7-E325-4105-C17C-BFDA21BC9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318115-7390-9982-CC4C-D80F005E1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158177-EC21-2269-9BEC-9111E1F69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8778DB-4DB9-006F-40A0-C4F06D322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D1CA83-AC9D-171C-89C8-EC2DFCEA0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56678-BDF9-4221-8FA6-6EE3B29213E7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2195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DF15E3-8FBA-54A6-40E1-030D17FA8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FF9856-9EB4-580E-EFB1-DB54E8948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6BE5C5-1073-F6F7-8793-58794226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CD1DB2-D7BD-40EF-13B3-0E6AD9D5E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41947A-CED6-BB4B-AFF0-5AF46CA6C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555F4-0804-45A4-9D85-5EA150907D49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009677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AAFC7-7576-A662-35A0-50730DEAB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B44945-B105-5462-2CAE-39A9E88B3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EA17207-967D-1699-526E-E7C3BC9C4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922296-55DC-2AC4-16C4-515DDC3DB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EF7143-50B9-62AD-4376-7193EC21C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8D4DD9-8F7E-F50E-534D-74F4F66B9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C94F9-16C4-4357-9780-3571DD1955E4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239548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937B05-5112-EA44-1FEC-6180FFE7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D8EE09-C437-C9D2-429F-BDCA04291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BBE92A-3D69-26B6-11F3-88B7E3F45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8858E06-E2B4-D489-0170-408FEA5031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36F6D4A-072B-F538-DFD7-7EF750524D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00105DB-44DE-7D61-EC72-27E6D75B4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CE5F381-F9A1-5B4E-30C9-C3D744B4B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C09A39A-F93D-EE76-04ED-5017AC85B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BA9F7-DC65-4335-AC9B-75F6CA62046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128838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FBFEF9-2B2B-8EA3-71EC-C158D9A1C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BA2A629-B386-DA27-C851-A6CD536BE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C802525-8035-DC39-0B36-AA30DC766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8971EE0-ACAD-FB3D-4298-04842C197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218CC-EC99-4979-A27E-1370987D8A30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061704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EEC0BC8-AD61-BC7C-2BD8-E6ED815F6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E9E848C-B88E-F919-A74D-4A8ADBF09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723F1A0-E1A4-1C42-B3C3-86E5D451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6B40A-7780-4113-87A3-5EB6551F1C1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80230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958395-423B-1204-5127-2F7D79685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D79914-C7B3-DDB4-92A6-C91E16F10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FB3CEC5-464E-829D-F95B-56CA3684E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C2961F2-4D59-7229-4610-FF7CFE6C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C4038A-AC08-45E1-3F89-E9AD43B6A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385FF16-42C3-754D-BEB3-D86697BF4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DE17D-2359-48C0-98B0-C576C8E834B0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36989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41D154-2A93-39C6-0D93-AFF59FB29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1296F83-EBF8-53E2-6458-EA6790BEB6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E75194-78FB-7EC2-511D-263B4D0B8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18272D8-092C-8356-4E01-A8214460C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47DCB67-3410-EF42-016D-881259534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1E883B-2F4B-9EDB-D070-CBEF6FD33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CCC7E-12FF-4476-A20E-60BDE7A1FDD9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687424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xmlns="" id="{F469EF8E-6A37-37E8-80C0-AC681230D9A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4099" name="Rectangle 3">
              <a:extLst>
                <a:ext uri="{FF2B5EF4-FFF2-40B4-BE49-F238E27FC236}">
                  <a16:creationId xmlns:a16="http://schemas.microsoft.com/office/drawing/2014/main" xmlns="" id="{F44FE03B-2297-96BE-C8EE-A512468B9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1" lang="en-US" altLang="sr-Latn-RS" sz="1800">
                <a:latin typeface="굴림" panose="020B0600000101010101" pitchFamily="34" charset="-127"/>
              </a:endParaRPr>
            </a:p>
          </p:txBody>
        </p:sp>
        <p:sp>
          <p:nvSpPr>
            <p:cNvPr id="4100" name="Rectangle 4">
              <a:extLst>
                <a:ext uri="{FF2B5EF4-FFF2-40B4-BE49-F238E27FC236}">
                  <a16:creationId xmlns:a16="http://schemas.microsoft.com/office/drawing/2014/main" xmlns="" id="{A3CA5569-3C82-AD46-BEE3-92786A54D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1" lang="en-US" altLang="sr-Latn-RS" sz="1800">
                <a:latin typeface="굴림" panose="020B0600000101010101" pitchFamily="34" charset="-127"/>
              </a:endParaRPr>
            </a:p>
          </p:txBody>
        </p:sp>
        <p:sp>
          <p:nvSpPr>
            <p:cNvPr id="4101" name="Rectangle 5">
              <a:extLst>
                <a:ext uri="{FF2B5EF4-FFF2-40B4-BE49-F238E27FC236}">
                  <a16:creationId xmlns:a16="http://schemas.microsoft.com/office/drawing/2014/main" xmlns="" id="{A50E7402-9033-5CB4-8F89-30B07BB6D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1" lang="en-US" altLang="sr-Latn-RS" sz="1800">
                <a:latin typeface="굴림" panose="020B0600000101010101" pitchFamily="34" charset="-127"/>
              </a:endParaRPr>
            </a:p>
          </p:txBody>
        </p:sp>
        <p:sp>
          <p:nvSpPr>
            <p:cNvPr id="4102" name="Rectangle 6">
              <a:extLst>
                <a:ext uri="{FF2B5EF4-FFF2-40B4-BE49-F238E27FC236}">
                  <a16:creationId xmlns:a16="http://schemas.microsoft.com/office/drawing/2014/main" xmlns="" id="{C67B7C0E-F624-EDB4-5E1E-D8AD13002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1" lang="en-US" altLang="sr-Latn-RS" sz="1800">
                <a:latin typeface="굴림" panose="020B0600000101010101" pitchFamily="34" charset="-127"/>
              </a:endParaRPr>
            </a:p>
          </p:txBody>
        </p:sp>
        <p:sp>
          <p:nvSpPr>
            <p:cNvPr id="4103" name="Rectangle 7">
              <a:extLst>
                <a:ext uri="{FF2B5EF4-FFF2-40B4-BE49-F238E27FC236}">
                  <a16:creationId xmlns:a16="http://schemas.microsoft.com/office/drawing/2014/main" xmlns="" id="{31EC3A24-DAA7-27C3-4C7E-1AD0309AE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1" lang="en-US" altLang="sr-Latn-RS" sz="1800">
                <a:latin typeface="굴림" panose="020B0600000101010101" pitchFamily="34" charset="-127"/>
              </a:endParaRPr>
            </a:p>
          </p:txBody>
        </p:sp>
        <p:sp>
          <p:nvSpPr>
            <p:cNvPr id="4104" name="Rectangle 8">
              <a:extLst>
                <a:ext uri="{FF2B5EF4-FFF2-40B4-BE49-F238E27FC236}">
                  <a16:creationId xmlns:a16="http://schemas.microsoft.com/office/drawing/2014/main" xmlns="" id="{F7C9BDBC-F648-BAF5-5AE8-BFE294F28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1" lang="en-US" altLang="sr-Latn-RS" sz="1800">
                <a:latin typeface="굴림" panose="020B0600000101010101" pitchFamily="34" charset="-127"/>
              </a:endParaRPr>
            </a:p>
          </p:txBody>
        </p:sp>
        <p:sp>
          <p:nvSpPr>
            <p:cNvPr id="4105" name="Rectangle 9">
              <a:extLst>
                <a:ext uri="{FF2B5EF4-FFF2-40B4-BE49-F238E27FC236}">
                  <a16:creationId xmlns:a16="http://schemas.microsoft.com/office/drawing/2014/main" xmlns="" id="{1430DE07-2593-D527-F207-EAA86459C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1" lang="en-US" altLang="sr-Latn-RS" sz="1800">
                <a:latin typeface="굴림" panose="020B0600000101010101" pitchFamily="34" charset="-127"/>
              </a:endParaRPr>
            </a:p>
          </p:txBody>
        </p:sp>
        <p:sp>
          <p:nvSpPr>
            <p:cNvPr id="4106" name="Rectangle 10">
              <a:extLst>
                <a:ext uri="{FF2B5EF4-FFF2-40B4-BE49-F238E27FC236}">
                  <a16:creationId xmlns:a16="http://schemas.microsoft.com/office/drawing/2014/main" xmlns="" id="{98C876A2-62A2-B2CD-B0FD-6548234C9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1" lang="en-US" altLang="sr-Latn-RS" sz="1800">
                <a:latin typeface="굴림" panose="020B0600000101010101" pitchFamily="34" charset="-127"/>
              </a:endParaRPr>
            </a:p>
          </p:txBody>
        </p:sp>
        <p:sp>
          <p:nvSpPr>
            <p:cNvPr id="4107" name="Rectangle 11">
              <a:extLst>
                <a:ext uri="{FF2B5EF4-FFF2-40B4-BE49-F238E27FC236}">
                  <a16:creationId xmlns:a16="http://schemas.microsoft.com/office/drawing/2014/main" xmlns="" id="{1F60EB8B-91AF-4F46-ABD4-8A5EF9F70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1" lang="en-US" altLang="sr-Latn-RS" sz="1800">
                <a:latin typeface="굴림" panose="020B0600000101010101" pitchFamily="34" charset="-127"/>
              </a:endParaRPr>
            </a:p>
          </p:txBody>
        </p:sp>
        <p:sp>
          <p:nvSpPr>
            <p:cNvPr id="4108" name="Rectangle 12">
              <a:extLst>
                <a:ext uri="{FF2B5EF4-FFF2-40B4-BE49-F238E27FC236}">
                  <a16:creationId xmlns:a16="http://schemas.microsoft.com/office/drawing/2014/main" xmlns="" id="{D3AE739D-B271-47A5-426D-76B0FD6E4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1" lang="en-US" altLang="sr-Latn-RS" sz="1800">
                <a:latin typeface="굴림" panose="020B0600000101010101" pitchFamily="34" charset="-127"/>
              </a:endParaRPr>
            </a:p>
          </p:txBody>
        </p:sp>
        <p:sp>
          <p:nvSpPr>
            <p:cNvPr id="4109" name="Rectangle 13">
              <a:extLst>
                <a:ext uri="{FF2B5EF4-FFF2-40B4-BE49-F238E27FC236}">
                  <a16:creationId xmlns:a16="http://schemas.microsoft.com/office/drawing/2014/main" xmlns="" id="{9CC43F76-5504-3DCE-E617-A3026AB2A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1" lang="en-US" altLang="sr-Latn-RS" sz="1800">
                <a:latin typeface="굴림" panose="020B0600000101010101" pitchFamily="34" charset="-127"/>
              </a:endParaRPr>
            </a:p>
          </p:txBody>
        </p:sp>
        <p:sp>
          <p:nvSpPr>
            <p:cNvPr id="4110" name="Line 14">
              <a:extLst>
                <a:ext uri="{FF2B5EF4-FFF2-40B4-BE49-F238E27FC236}">
                  <a16:creationId xmlns:a16="http://schemas.microsoft.com/office/drawing/2014/main" xmlns="" id="{CBE4B1B9-372F-550A-8FCC-9C4645B8DA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 sz="1800"/>
            </a:p>
          </p:txBody>
        </p:sp>
        <p:sp>
          <p:nvSpPr>
            <p:cNvPr id="4111" name="Line 15">
              <a:extLst>
                <a:ext uri="{FF2B5EF4-FFF2-40B4-BE49-F238E27FC236}">
                  <a16:creationId xmlns:a16="http://schemas.microsoft.com/office/drawing/2014/main" xmlns="" id="{6B5F933C-BF8A-95D7-85ED-6CFB9928F0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 sz="1800"/>
            </a:p>
          </p:txBody>
        </p:sp>
        <p:sp>
          <p:nvSpPr>
            <p:cNvPr id="4112" name="Line 16">
              <a:extLst>
                <a:ext uri="{FF2B5EF4-FFF2-40B4-BE49-F238E27FC236}">
                  <a16:creationId xmlns:a16="http://schemas.microsoft.com/office/drawing/2014/main" xmlns="" id="{0DA16612-6093-0108-0A46-A19C23DDC6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 sz="1800"/>
            </a:p>
          </p:txBody>
        </p:sp>
        <p:sp>
          <p:nvSpPr>
            <p:cNvPr id="4113" name="Line 17">
              <a:extLst>
                <a:ext uri="{FF2B5EF4-FFF2-40B4-BE49-F238E27FC236}">
                  <a16:creationId xmlns:a16="http://schemas.microsoft.com/office/drawing/2014/main" xmlns="" id="{4F5D0A9A-619C-D36B-CAAF-774DC1A438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 sz="1800"/>
            </a:p>
          </p:txBody>
        </p:sp>
        <p:sp>
          <p:nvSpPr>
            <p:cNvPr id="4114" name="Line 18">
              <a:extLst>
                <a:ext uri="{FF2B5EF4-FFF2-40B4-BE49-F238E27FC236}">
                  <a16:creationId xmlns:a16="http://schemas.microsoft.com/office/drawing/2014/main" xmlns="" id="{F3E9B2DD-F866-F14C-796E-CE35FB24DE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 sz="1800"/>
            </a:p>
          </p:txBody>
        </p:sp>
        <p:sp>
          <p:nvSpPr>
            <p:cNvPr id="4115" name="Line 19">
              <a:extLst>
                <a:ext uri="{FF2B5EF4-FFF2-40B4-BE49-F238E27FC236}">
                  <a16:creationId xmlns:a16="http://schemas.microsoft.com/office/drawing/2014/main" xmlns="" id="{B6110E89-CCEA-B00B-3172-831B66A30C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 sz="1800"/>
            </a:p>
          </p:txBody>
        </p:sp>
        <p:sp>
          <p:nvSpPr>
            <p:cNvPr id="4116" name="Line 20">
              <a:extLst>
                <a:ext uri="{FF2B5EF4-FFF2-40B4-BE49-F238E27FC236}">
                  <a16:creationId xmlns:a16="http://schemas.microsoft.com/office/drawing/2014/main" xmlns="" id="{99795407-DADE-60BA-CD0D-B11CF10CC9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 sz="1800"/>
            </a:p>
          </p:txBody>
        </p:sp>
        <p:sp>
          <p:nvSpPr>
            <p:cNvPr id="4117" name="Line 21">
              <a:extLst>
                <a:ext uri="{FF2B5EF4-FFF2-40B4-BE49-F238E27FC236}">
                  <a16:creationId xmlns:a16="http://schemas.microsoft.com/office/drawing/2014/main" xmlns="" id="{3F57FA48-8F7A-E46F-FE95-8BBC30B031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 sz="1800"/>
            </a:p>
          </p:txBody>
        </p:sp>
        <p:sp>
          <p:nvSpPr>
            <p:cNvPr id="4118" name="Line 22">
              <a:extLst>
                <a:ext uri="{FF2B5EF4-FFF2-40B4-BE49-F238E27FC236}">
                  <a16:creationId xmlns:a16="http://schemas.microsoft.com/office/drawing/2014/main" xmlns="" id="{81001708-A5D6-C558-93FD-0AB0DF0B25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 sz="1800"/>
            </a:p>
          </p:txBody>
        </p:sp>
        <p:sp>
          <p:nvSpPr>
            <p:cNvPr id="4119" name="Line 23">
              <a:extLst>
                <a:ext uri="{FF2B5EF4-FFF2-40B4-BE49-F238E27FC236}">
                  <a16:creationId xmlns:a16="http://schemas.microsoft.com/office/drawing/2014/main" xmlns="" id="{F0B9D92E-598F-9263-D940-FD56BC1FA5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 sz="1800"/>
            </a:p>
          </p:txBody>
        </p:sp>
        <p:sp>
          <p:nvSpPr>
            <p:cNvPr id="4120" name="Line 24">
              <a:extLst>
                <a:ext uri="{FF2B5EF4-FFF2-40B4-BE49-F238E27FC236}">
                  <a16:creationId xmlns:a16="http://schemas.microsoft.com/office/drawing/2014/main" xmlns="" id="{3539D2CF-5153-A113-C7F3-15161670FF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 sz="1800"/>
            </a:p>
          </p:txBody>
        </p:sp>
        <p:sp>
          <p:nvSpPr>
            <p:cNvPr id="4121" name="Line 25">
              <a:extLst>
                <a:ext uri="{FF2B5EF4-FFF2-40B4-BE49-F238E27FC236}">
                  <a16:creationId xmlns:a16="http://schemas.microsoft.com/office/drawing/2014/main" xmlns="" id="{9128342F-06C0-D932-6E9D-F42933957A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 sz="1800"/>
            </a:p>
          </p:txBody>
        </p:sp>
        <p:sp>
          <p:nvSpPr>
            <p:cNvPr id="4122" name="Line 26">
              <a:extLst>
                <a:ext uri="{FF2B5EF4-FFF2-40B4-BE49-F238E27FC236}">
                  <a16:creationId xmlns:a16="http://schemas.microsoft.com/office/drawing/2014/main" xmlns="" id="{BC4F0282-FE41-D601-3252-31704FFA62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 sz="1800"/>
            </a:p>
          </p:txBody>
        </p:sp>
      </p:grpSp>
      <p:sp>
        <p:nvSpPr>
          <p:cNvPr id="4123" name="Rectangle 27">
            <a:extLst>
              <a:ext uri="{FF2B5EF4-FFF2-40B4-BE49-F238E27FC236}">
                <a16:creationId xmlns:a16="http://schemas.microsoft.com/office/drawing/2014/main" xmlns="" id="{B52142AD-60BD-2B1D-5E43-23B964FAF8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4124" name="Rectangle 28">
            <a:extLst>
              <a:ext uri="{FF2B5EF4-FFF2-40B4-BE49-F238E27FC236}">
                <a16:creationId xmlns:a16="http://schemas.microsoft.com/office/drawing/2014/main" xmlns="" id="{2FD1AF15-F6A3-C627-0C16-70515E9B6D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4125" name="Rectangle 29">
            <a:extLst>
              <a:ext uri="{FF2B5EF4-FFF2-40B4-BE49-F238E27FC236}">
                <a16:creationId xmlns:a16="http://schemas.microsoft.com/office/drawing/2014/main" xmlns="" id="{AD18EB2C-2A41-4981-4748-93460498759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64276"/>
            <a:ext cx="28448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endParaRPr lang="en-US" altLang="sr-Latn-RS"/>
          </a:p>
        </p:txBody>
      </p:sp>
      <p:sp>
        <p:nvSpPr>
          <p:cNvPr id="4126" name="Rectangle 30">
            <a:extLst>
              <a:ext uri="{FF2B5EF4-FFF2-40B4-BE49-F238E27FC236}">
                <a16:creationId xmlns:a16="http://schemas.microsoft.com/office/drawing/2014/main" xmlns="" id="{618634A1-9109-0A0A-9F7F-6C1ABF24499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64276"/>
            <a:ext cx="38608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endParaRPr lang="en-US" altLang="sr-Latn-RS"/>
          </a:p>
        </p:txBody>
      </p:sp>
      <p:sp>
        <p:nvSpPr>
          <p:cNvPr id="4127" name="Rectangle 31">
            <a:extLst>
              <a:ext uri="{FF2B5EF4-FFF2-40B4-BE49-F238E27FC236}">
                <a16:creationId xmlns:a16="http://schemas.microsoft.com/office/drawing/2014/main" xmlns="" id="{DFC0A440-07BF-49BE-B99B-C3565C0C980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67451"/>
            <a:ext cx="28448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fld id="{8C714F6D-9875-4201-A57A-3534D037331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53397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chemeClr val="bg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anose="020B0502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anose="020B0502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anose="020B0502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anose="020B0502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anose="020B0502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anose="020B0502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anose="020B0502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anose="020B0502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Century Gothic" panose="020B0502020202020204" pitchFamily="34" charset="0"/>
        <a:buChar char="□"/>
        <a:defRPr sz="32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Font typeface="Century Gothic" panose="020B0502020202020204" pitchFamily="34" charset="0"/>
        <a:buChar char="□"/>
        <a:defRPr sz="28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Century Gothic" panose="020B0502020202020204" pitchFamily="34" charset="0"/>
        <a:buChar char="□"/>
        <a:defRPr sz="24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Century Gothic" panose="020B0502020202020204" pitchFamily="34" charset="0"/>
        <a:buChar char="□"/>
        <a:defRPr sz="20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Century Gothic" panose="020B0502020202020204" pitchFamily="34" charset="0"/>
        <a:buChar char="□"/>
        <a:defRPr sz="2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>
            <a:extLst>
              <a:ext uri="{FF2B5EF4-FFF2-40B4-BE49-F238E27FC236}">
                <a16:creationId xmlns:a16="http://schemas.microsoft.com/office/drawing/2014/main" xmlns="" id="{6276031D-217D-0EA2-2C1C-41E6E304F26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95515" y="1407816"/>
            <a:ext cx="9357331" cy="1476945"/>
          </a:xfrm>
          <a:ln w="28575">
            <a:solidFill>
              <a:srgbClr val="FF33CC"/>
            </a:solidFill>
          </a:ln>
        </p:spPr>
        <p:txBody>
          <a:bodyPr/>
          <a:lstStyle/>
          <a:p>
            <a:r>
              <a:rPr lang="hr-HR" altLang="sr-Latn-RS" sz="3400" dirty="0">
                <a:solidFill>
                  <a:schemeClr val="tx1"/>
                </a:solidFill>
              </a:rPr>
              <a:t>LIJEČNIČKA ETIČNOST U HITNIM STANJIMA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xmlns="" id="{B3E096E4-18D9-7554-7E02-E38229CA847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84010" y="3078877"/>
            <a:ext cx="9513419" cy="2736850"/>
          </a:xfrm>
        </p:spPr>
        <p:txBody>
          <a:bodyPr/>
          <a:lstStyle/>
          <a:p>
            <a:r>
              <a:rPr lang="hr-HR" altLang="sr-Latn-RS" sz="2000" i="1" dirty="0">
                <a:solidFill>
                  <a:schemeClr val="tx1"/>
                </a:solidFill>
              </a:rPr>
              <a:t>Prof.dr.sc. </a:t>
            </a:r>
            <a:r>
              <a:rPr lang="hr-HR" altLang="sr-Latn-RS" sz="2400" i="1" dirty="0">
                <a:solidFill>
                  <a:schemeClr val="tx1"/>
                </a:solidFill>
              </a:rPr>
              <a:t>Tea Štimac, </a:t>
            </a:r>
            <a:r>
              <a:rPr lang="hr-HR" altLang="sr-Latn-RS" sz="2000" i="1" dirty="0" err="1">
                <a:solidFill>
                  <a:schemeClr val="tx1"/>
                </a:solidFill>
              </a:rPr>
              <a:t>dr.med</a:t>
            </a:r>
            <a:r>
              <a:rPr lang="hr-HR" altLang="sr-Latn-RS" sz="2000" i="1" dirty="0">
                <a:solidFill>
                  <a:schemeClr val="tx1"/>
                </a:solidFill>
              </a:rPr>
              <a:t>. </a:t>
            </a:r>
          </a:p>
          <a:p>
            <a:r>
              <a:rPr lang="hr-HR" altLang="sr-Latn-RS" sz="1600" i="1" dirty="0">
                <a:solidFill>
                  <a:schemeClr val="tx1"/>
                </a:solidFill>
              </a:rPr>
              <a:t>specijalist ginekologije i </a:t>
            </a:r>
            <a:r>
              <a:rPr lang="hr-HR" altLang="sr-Latn-RS" sz="1600" i="1" dirty="0" err="1">
                <a:solidFill>
                  <a:schemeClr val="tx1"/>
                </a:solidFill>
              </a:rPr>
              <a:t>opstetricije</a:t>
            </a:r>
            <a:r>
              <a:rPr lang="hr-HR" altLang="sr-Latn-RS" sz="1600" i="1" dirty="0">
                <a:solidFill>
                  <a:schemeClr val="tx1"/>
                </a:solidFill>
              </a:rPr>
              <a:t>, </a:t>
            </a:r>
            <a:r>
              <a:rPr lang="hr-HR" altLang="sr-Latn-RS" sz="1600" i="1" dirty="0" err="1">
                <a:solidFill>
                  <a:schemeClr val="tx1"/>
                </a:solidFill>
              </a:rPr>
              <a:t>subspecijalist</a:t>
            </a:r>
            <a:r>
              <a:rPr lang="hr-HR" altLang="sr-Latn-RS" sz="1600" i="1" dirty="0">
                <a:solidFill>
                  <a:schemeClr val="tx1"/>
                </a:solidFill>
              </a:rPr>
              <a:t> fetalne medicine i </a:t>
            </a:r>
            <a:r>
              <a:rPr lang="hr-HR" altLang="sr-Latn-RS" sz="1600" i="1" dirty="0" err="1">
                <a:solidFill>
                  <a:schemeClr val="tx1"/>
                </a:solidFill>
              </a:rPr>
              <a:t>opstetricije</a:t>
            </a:r>
            <a:endParaRPr lang="hr-HR" altLang="sr-Latn-RS" sz="1600" i="1" dirty="0">
              <a:solidFill>
                <a:schemeClr val="tx1"/>
              </a:solidFill>
            </a:endParaRPr>
          </a:p>
          <a:p>
            <a:endParaRPr lang="hr-HR" altLang="sr-Latn-RS" sz="1600" i="1" dirty="0">
              <a:solidFill>
                <a:schemeClr val="tx1"/>
              </a:solidFill>
            </a:endParaRPr>
          </a:p>
          <a:p>
            <a:r>
              <a:rPr lang="hr-HR" altLang="sr-Latn-RS" sz="3200" i="1" dirty="0">
                <a:solidFill>
                  <a:schemeClr val="tx1"/>
                </a:solidFill>
              </a:rPr>
              <a:t>Povjerenstvo za medicinsku etiku i deontologiju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C6286B7-39E0-7929-E2AA-AFF08C9DD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110" y="4791863"/>
            <a:ext cx="1808847" cy="18088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509" y="368641"/>
            <a:ext cx="6480561" cy="1169602"/>
          </a:xfrm>
          <a:solidFill>
            <a:schemeClr val="accent3">
              <a:lumMod val="95000"/>
            </a:schemeClr>
          </a:solidFill>
          <a:ln w="38100">
            <a:solidFill>
              <a:srgbClr val="FF0066"/>
            </a:solidFill>
          </a:ln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Informirani pristanak</a:t>
            </a:r>
            <a:br>
              <a:rPr lang="hr-HR" dirty="0" smtClean="0">
                <a:solidFill>
                  <a:schemeClr val="tx1"/>
                </a:solidFill>
              </a:rPr>
            </a:br>
            <a:r>
              <a:rPr lang="hr-HR" sz="2400" i="1" dirty="0" smtClean="0">
                <a:solidFill>
                  <a:schemeClr val="tx1"/>
                </a:solidFill>
              </a:rPr>
              <a:t>sposobnost razumijevanja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871" y="1668567"/>
            <a:ext cx="10972800" cy="4525963"/>
          </a:xfrm>
        </p:spPr>
        <p:txBody>
          <a:bodyPr/>
          <a:lstStyle/>
          <a:p>
            <a:r>
              <a:rPr lang="hr-HR" sz="2400" dirty="0" smtClean="0">
                <a:solidFill>
                  <a:srgbClr val="FF33CC"/>
                </a:solidFill>
              </a:rPr>
              <a:t>Sposobnost pacijenta da razumije prirodu bolesti (stanja), koristi i rizike preporučenog liječenja, kao i alternativne postupke</a:t>
            </a:r>
          </a:p>
          <a:p>
            <a:r>
              <a:rPr lang="hr-HR" sz="2400" dirty="0" smtClean="0">
                <a:solidFill>
                  <a:schemeClr val="tx1"/>
                </a:solidFill>
              </a:rPr>
              <a:t>Starost („zrelost”)</a:t>
            </a:r>
          </a:p>
          <a:p>
            <a:r>
              <a:rPr lang="hr-HR" sz="2400" dirty="0" smtClean="0">
                <a:solidFill>
                  <a:schemeClr val="tx1"/>
                </a:solidFill>
              </a:rPr>
              <a:t>Stanje svijesti</a:t>
            </a:r>
          </a:p>
          <a:p>
            <a:r>
              <a:rPr lang="hr-HR" sz="2400" dirty="0" smtClean="0">
                <a:solidFill>
                  <a:schemeClr val="tx1"/>
                </a:solidFill>
              </a:rPr>
              <a:t>Mentalna sposobnost („oštroumnost”)</a:t>
            </a:r>
          </a:p>
          <a:p>
            <a:r>
              <a:rPr lang="hr-HR" sz="2400" dirty="0" smtClean="0">
                <a:solidFill>
                  <a:schemeClr val="tx1"/>
                </a:solidFill>
              </a:rPr>
              <a:t>Obrazovanje</a:t>
            </a:r>
          </a:p>
          <a:p>
            <a:r>
              <a:rPr lang="hr-HR" sz="2400" dirty="0" smtClean="0">
                <a:solidFill>
                  <a:schemeClr val="tx1"/>
                </a:solidFill>
              </a:rPr>
              <a:t>Kulturološki milje</a:t>
            </a:r>
          </a:p>
          <a:p>
            <a:r>
              <a:rPr lang="hr-HR" sz="2400" dirty="0" smtClean="0">
                <a:solidFill>
                  <a:schemeClr val="tx1"/>
                </a:solidFill>
              </a:rPr>
              <a:t>Materinji jezik </a:t>
            </a:r>
          </a:p>
          <a:p>
            <a:r>
              <a:rPr lang="hr-HR" sz="2400" dirty="0" smtClean="0">
                <a:solidFill>
                  <a:schemeClr val="tx1"/>
                </a:solidFill>
              </a:rPr>
              <a:t>Želja i mogućnost postavljanja pitanja </a:t>
            </a:r>
          </a:p>
          <a:p>
            <a:r>
              <a:rPr lang="hr-HR" sz="2400" dirty="0" smtClean="0">
                <a:solidFill>
                  <a:schemeClr val="tx1"/>
                </a:solidFill>
              </a:rPr>
              <a:t>Način prezentiranja činjenica</a:t>
            </a:r>
          </a:p>
          <a:p>
            <a:endParaRPr lang="hr-HR" sz="2400" dirty="0" smtClean="0">
              <a:solidFill>
                <a:schemeClr val="tx1"/>
              </a:solidFill>
            </a:endParaRPr>
          </a:p>
          <a:p>
            <a:endParaRPr lang="hr-HR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611" y="2629243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447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852" y="495656"/>
            <a:ext cx="5873809" cy="760576"/>
          </a:xfrm>
          <a:solidFill>
            <a:schemeClr val="accent3">
              <a:lumMod val="95000"/>
            </a:schemeClr>
          </a:solidFill>
          <a:ln w="28575">
            <a:solidFill>
              <a:srgbClr val="FF0066"/>
            </a:solidFill>
          </a:ln>
        </p:spPr>
        <p:txBody>
          <a:bodyPr/>
          <a:lstStyle/>
          <a:p>
            <a:r>
              <a:rPr lang="hr-HR" sz="3200" dirty="0" smtClean="0"/>
              <a:t>1. Odbijanje Carskog reza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/>
              <a:t>XX, 28g, udana, II – para, </a:t>
            </a:r>
            <a:r>
              <a:rPr lang="hr-HR" sz="2800" dirty="0" err="1" smtClean="0"/>
              <a:t>niskorizična</a:t>
            </a:r>
            <a:r>
              <a:rPr lang="hr-HR" sz="2800" dirty="0" smtClean="0"/>
              <a:t> trudnoća</a:t>
            </a:r>
          </a:p>
          <a:p>
            <a:r>
              <a:rPr lang="hr-HR" sz="2800" dirty="0" smtClean="0"/>
              <a:t>Trudovi, CTG – promjene: prijeteća </a:t>
            </a:r>
            <a:r>
              <a:rPr lang="hr-HR" sz="2800" dirty="0" err="1" smtClean="0"/>
              <a:t>hipoksija</a:t>
            </a:r>
            <a:r>
              <a:rPr lang="hr-HR" sz="2800" dirty="0" smtClean="0"/>
              <a:t> fetusa</a:t>
            </a:r>
          </a:p>
          <a:p>
            <a:r>
              <a:rPr lang="hr-HR" sz="2800" dirty="0" smtClean="0"/>
              <a:t>Predložen carski rez, rodilja odbija, želi „prirodan” porođaj</a:t>
            </a:r>
          </a:p>
          <a:p>
            <a:r>
              <a:rPr lang="hr-HR" sz="2800" dirty="0" smtClean="0"/>
              <a:t>Raspituje se oko napredovanja porođaja</a:t>
            </a:r>
          </a:p>
          <a:p>
            <a:r>
              <a:rPr lang="hr-HR" sz="2800" dirty="0" smtClean="0"/>
              <a:t>Na porodu prisutan suprug želi carski rez zbog mogućeg oštećenja fetalnog mozga asfiksijom</a:t>
            </a:r>
          </a:p>
          <a:p>
            <a:pPr marL="0" indent="0">
              <a:buNone/>
            </a:pPr>
            <a:endParaRPr lang="hr-HR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8873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CTG nadzor u porodu ne smanjuje značajno cerebralnu paralizu, značajno uvećava mogućnost dovršenja porođaja carskim rezom</a:t>
            </a:r>
          </a:p>
          <a:p>
            <a:r>
              <a:rPr lang="hr-HR" dirty="0" smtClean="0"/>
              <a:t>Fetalna patnja nije indikacija za carski rez, već za brzo dovršenje porođaja (na koji od načina)</a:t>
            </a:r>
          </a:p>
          <a:p>
            <a:r>
              <a:rPr lang="hr-HR" dirty="0" smtClean="0"/>
              <a:t>Hitni carski rez nosi mogućnost komplikacija (kirurških) i anestezioloških</a:t>
            </a:r>
          </a:p>
          <a:p>
            <a:r>
              <a:rPr lang="hr-HR" dirty="0" smtClean="0"/>
              <a:t>Carski rez nosi rizik za buduće trudnoće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620852" y="495656"/>
            <a:ext cx="5873809" cy="760576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>
            <a:solidFill>
              <a:srgbClr val="FF0066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anose="020B0502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anose="020B0502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anose="020B0502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anose="020B0502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anose="020B0502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hr-HR" sz="3200" smtClean="0"/>
              <a:t>1. Odbijanje Carskog reza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05868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/>
              <a:t>Autonomija, pravo na izbor</a:t>
            </a:r>
          </a:p>
          <a:p>
            <a:r>
              <a:rPr lang="hr-HR" sz="2400" dirty="0" smtClean="0"/>
              <a:t>Ne želi operaciju</a:t>
            </a:r>
          </a:p>
          <a:p>
            <a:r>
              <a:rPr lang="hr-HR" sz="2400" dirty="0" smtClean="0"/>
              <a:t>Smatra da fetus nije životno ugrožen</a:t>
            </a:r>
          </a:p>
          <a:p>
            <a:endParaRPr lang="hr-HR" sz="2400" dirty="0" smtClean="0"/>
          </a:p>
          <a:p>
            <a:r>
              <a:rPr lang="hr-HR" sz="2400" dirty="0" smtClean="0"/>
              <a:t>Suprug ne može zahtijevati carski rez, niti potpisati suglasnost</a:t>
            </a:r>
          </a:p>
          <a:p>
            <a:r>
              <a:rPr lang="hr-HR" sz="2400" dirty="0" smtClean="0"/>
              <a:t>Dobra procjena prijeteće </a:t>
            </a:r>
            <a:r>
              <a:rPr lang="hr-HR" sz="2400" dirty="0" err="1" smtClean="0"/>
              <a:t>hipoksije</a:t>
            </a:r>
            <a:r>
              <a:rPr lang="hr-HR" sz="2400" dirty="0" smtClean="0"/>
              <a:t> i mogućnosti (brzog) vaginalnog porođaja. Nakon porođaja objektivni parametri: pH </a:t>
            </a:r>
            <a:r>
              <a:rPr lang="hr-HR" sz="2400" dirty="0" err="1" smtClean="0"/>
              <a:t>novorođenačke</a:t>
            </a:r>
            <a:r>
              <a:rPr lang="hr-HR" sz="2400" dirty="0" smtClean="0"/>
              <a:t> krvi, API.</a:t>
            </a:r>
          </a:p>
          <a:p>
            <a:r>
              <a:rPr lang="hr-HR" sz="2400" dirty="0" smtClean="0"/>
              <a:t>Informirani pristanak !</a:t>
            </a:r>
            <a:endParaRPr lang="hr-HR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620852" y="495656"/>
            <a:ext cx="5873809" cy="760576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>
            <a:solidFill>
              <a:srgbClr val="FF0066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anose="020B0502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anose="020B0502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anose="020B0502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anose="020B0502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anose="020B0502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hr-HR" sz="3200" smtClean="0"/>
              <a:t>1. Odbijanje Carskog reza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94710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676" y="633562"/>
            <a:ext cx="7027492" cy="904682"/>
          </a:xfrm>
          <a:solidFill>
            <a:schemeClr val="accent3">
              <a:lumMod val="95000"/>
            </a:schemeClr>
          </a:solidFill>
          <a:ln w="28575">
            <a:solidFill>
              <a:srgbClr val="FF0066"/>
            </a:solidFill>
          </a:ln>
        </p:spPr>
        <p:txBody>
          <a:bodyPr/>
          <a:lstStyle/>
          <a:p>
            <a:r>
              <a:rPr lang="hr-HR" dirty="0" smtClean="0"/>
              <a:t>2. Carski rez na zahtjev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XX, 37g, I-para, nakon IVF-a, visoko obrazovana, direktor u medijskoj kući</a:t>
            </a:r>
          </a:p>
          <a:p>
            <a:r>
              <a:rPr lang="hr-HR" dirty="0" smtClean="0"/>
              <a:t>Uredan tijek trudnoće</a:t>
            </a:r>
          </a:p>
          <a:p>
            <a:r>
              <a:rPr lang="hr-HR" dirty="0" smtClean="0"/>
              <a:t>Traži carski rez, ne želi </a:t>
            </a:r>
            <a:r>
              <a:rPr lang="hr-HR" dirty="0" err="1" smtClean="0"/>
              <a:t>vag</a:t>
            </a:r>
            <a:r>
              <a:rPr lang="hr-HR" dirty="0" smtClean="0"/>
              <a:t>. Porođaj (stara, neće više rađati, ne želi se mučiti, želi siguran porođaj za dijete, ne želi </a:t>
            </a:r>
            <a:r>
              <a:rPr lang="hr-HR" dirty="0" err="1" smtClean="0"/>
              <a:t>prolaps</a:t>
            </a:r>
            <a:r>
              <a:rPr lang="hr-HR" dirty="0" smtClean="0"/>
              <a:t> zdjeličnih organa u budućnosti)</a:t>
            </a:r>
          </a:p>
          <a:p>
            <a:endParaRPr lang="hr-HR" dirty="0" smtClean="0"/>
          </a:p>
          <a:p>
            <a:endParaRPr lang="hr-HR" dirty="0" smtClean="0"/>
          </a:p>
          <a:p>
            <a:pPr marL="0" indent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38156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/>
              <a:t>U zapadnoj Europi (UK, Njem.) uobičajena mogućnost</a:t>
            </a:r>
          </a:p>
          <a:p>
            <a:r>
              <a:rPr lang="hr-HR" sz="2800" dirty="0" smtClean="0"/>
              <a:t>Rizik za ozbiljan morbiditet i mortalitet (</a:t>
            </a:r>
            <a:r>
              <a:rPr lang="hr-HR" sz="2800" dirty="0" err="1" smtClean="0"/>
              <a:t>tromboembolijski</a:t>
            </a:r>
            <a:r>
              <a:rPr lang="hr-HR" sz="2800" dirty="0" smtClean="0"/>
              <a:t> incidenti 3x ↑</a:t>
            </a:r>
          </a:p>
          <a:p>
            <a:r>
              <a:rPr lang="hr-HR" sz="2800" dirty="0" smtClean="0"/>
              <a:t>40X↑ rizik za RDS novorođenčeta</a:t>
            </a:r>
          </a:p>
          <a:p>
            <a:r>
              <a:rPr lang="hr-HR" sz="2800" dirty="0" smtClean="0"/>
              <a:t>Carski rez nije garancija za sprečavanje urinske inkontinencije i </a:t>
            </a:r>
            <a:r>
              <a:rPr lang="hr-HR" sz="2800" dirty="0" err="1" smtClean="0"/>
              <a:t>prolapsa</a:t>
            </a:r>
            <a:r>
              <a:rPr lang="hr-HR" sz="2800" dirty="0" smtClean="0"/>
              <a:t> genitalnih organa</a:t>
            </a:r>
          </a:p>
          <a:p>
            <a:endParaRPr lang="hr-HR" sz="2800" dirty="0" smtClean="0"/>
          </a:p>
          <a:p>
            <a:endParaRPr lang="hr-HR" sz="28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774676" y="462647"/>
            <a:ext cx="7027492" cy="90468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>
            <a:solidFill>
              <a:srgbClr val="FF0066"/>
            </a:solidFill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anose="020B0502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anose="020B0502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anose="020B0502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anose="020B0502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anose="020B0502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hr-HR" smtClean="0"/>
              <a:t>2. Carski rez na zahtjev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846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75" y="1454922"/>
            <a:ext cx="10972800" cy="4525963"/>
          </a:xfrm>
        </p:spPr>
        <p:txBody>
          <a:bodyPr/>
          <a:lstStyle/>
          <a:p>
            <a:r>
              <a:rPr lang="hr-HR" sz="2400" dirty="0" smtClean="0"/>
              <a:t>Autonomija, pravo na izbor što je za pacijenta bolje</a:t>
            </a:r>
          </a:p>
          <a:p>
            <a:r>
              <a:rPr lang="hr-HR" sz="2400" dirty="0" smtClean="0"/>
              <a:t>Što je etički ispravno ?</a:t>
            </a:r>
          </a:p>
          <a:p>
            <a:r>
              <a:rPr lang="hr-HR" sz="2400" dirty="0" smtClean="0"/>
              <a:t>Kako ćemo poroditi vaginalno ženu koja to ne želi i ne daje suglasnost? Hoćemo li učiniti carski rez bez indikacije, protiv svojeg uvjerenja ?</a:t>
            </a:r>
            <a:r>
              <a:rPr lang="hr-HR" sz="2400" dirty="0"/>
              <a:t> </a:t>
            </a:r>
            <a:r>
              <a:rPr lang="hr-HR" sz="2400" dirty="0" smtClean="0"/>
              <a:t>Što ako se dogode komplikacije neželjenog načina porođaja ?</a:t>
            </a:r>
          </a:p>
          <a:p>
            <a:r>
              <a:rPr lang="hr-HR" sz="2400" dirty="0" smtClean="0"/>
              <a:t>Iz iskustva: najgore je uvjeriti da vaginalno rađa i onda imati komplikaciju</a:t>
            </a:r>
          </a:p>
          <a:p>
            <a:r>
              <a:rPr lang="hr-HR" sz="2400" dirty="0" smtClean="0"/>
              <a:t>U ovom slučaju čak i ako sve prođe medicinski korektno imamo pritužbu trudnice: na pritisak i nepoštivanje želje, na „psihičko zlostavljanje”, na pravednost – drugima ste napravili, sumnja na poštenje „da li je trebalo mito ?”</a:t>
            </a:r>
          </a:p>
          <a:p>
            <a:r>
              <a:rPr lang="hr-HR" sz="2400" dirty="0" smtClean="0"/>
              <a:t>„</a:t>
            </a:r>
            <a:r>
              <a:rPr lang="hr-HR" sz="2400" dirty="0" err="1" smtClean="0"/>
              <a:t>Conflict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interest</a:t>
            </a:r>
            <a:r>
              <a:rPr lang="hr-HR" sz="2400" dirty="0" smtClean="0"/>
              <a:t>” – sukob obveza, </a:t>
            </a:r>
            <a:r>
              <a:rPr lang="hr-HR" sz="2400" dirty="0" err="1" smtClean="0"/>
              <a:t>npr</a:t>
            </a:r>
            <a:r>
              <a:rPr lang="hr-HR" sz="2400" dirty="0" smtClean="0"/>
              <a:t>. privatni i javni sektor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774676" y="394280"/>
            <a:ext cx="7027492" cy="90468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>
            <a:solidFill>
              <a:srgbClr val="FF0066"/>
            </a:solidFill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anose="020B0502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anose="020B0502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anose="020B0502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anose="020B0502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anose="020B0502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hr-HR" smtClean="0"/>
              <a:t>2. Carski rez na zahtjev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76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81" y="625016"/>
            <a:ext cx="6232733" cy="861953"/>
          </a:xfrm>
          <a:solidFill>
            <a:schemeClr val="bg2">
              <a:lumMod val="20000"/>
              <a:lumOff val="80000"/>
            </a:schemeClr>
          </a:solidFill>
          <a:ln w="28575">
            <a:solidFill>
              <a:srgbClr val="FF0066"/>
            </a:solidFill>
          </a:ln>
        </p:spPr>
        <p:txBody>
          <a:bodyPr/>
          <a:lstStyle/>
          <a:p>
            <a:r>
              <a:rPr lang="hr-HR" dirty="0" smtClean="0"/>
              <a:t>Surogat odlučivanje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/>
              <a:t>Malodobne trudnice-rodilje, porođaj (operacija), </a:t>
            </a:r>
            <a:r>
              <a:rPr lang="hr-HR" sz="2800" dirty="0" err="1" smtClean="0"/>
              <a:t>obezboljenje</a:t>
            </a:r>
            <a:r>
              <a:rPr lang="hr-HR" sz="2800" dirty="0" smtClean="0"/>
              <a:t> u porođaju (EPA), potrebna suglasnost roditelja/staratelja, živi u izvanbračnoj zajednici sa partnerom (je li otac djeteta?)</a:t>
            </a:r>
          </a:p>
          <a:p>
            <a:r>
              <a:rPr lang="hr-HR" sz="2800" dirty="0" smtClean="0"/>
              <a:t>Teško psihički bolesna, malodobna, bez svijesti – hitne odluke ! Feto-</a:t>
            </a:r>
            <a:r>
              <a:rPr lang="hr-HR" sz="2800" dirty="0" err="1" smtClean="0"/>
              <a:t>maternalni</a:t>
            </a:r>
            <a:r>
              <a:rPr lang="hr-HR" sz="2800" dirty="0" smtClean="0"/>
              <a:t> konflikt !</a:t>
            </a:r>
          </a:p>
          <a:p>
            <a:r>
              <a:rPr lang="hr-HR" sz="2800" dirty="0" smtClean="0"/>
              <a:t>Suprug, partner (nevjenčani), roditelj, prijatelj ?</a:t>
            </a:r>
          </a:p>
          <a:p>
            <a:r>
              <a:rPr lang="hr-HR" sz="2800" dirty="0" smtClean="0"/>
              <a:t>Tko donosi odluku ? Tko je potpisuje ?</a:t>
            </a:r>
          </a:p>
          <a:p>
            <a:r>
              <a:rPr lang="hr-HR" sz="2800" dirty="0" smtClean="0"/>
              <a:t>Ginekolog, Anesteziolog, </a:t>
            </a:r>
            <a:r>
              <a:rPr lang="hr-HR" sz="2800" dirty="0" err="1" smtClean="0"/>
              <a:t>Neonatolog</a:t>
            </a:r>
            <a:r>
              <a:rPr lang="hr-HR" sz="2800" dirty="0" smtClean="0"/>
              <a:t> …</a:t>
            </a:r>
          </a:p>
          <a:p>
            <a:endParaRPr lang="hr-HR" sz="2800" dirty="0" smtClean="0"/>
          </a:p>
          <a:p>
            <a:pPr marL="0" indent="0">
              <a:buNone/>
            </a:pPr>
            <a:endParaRPr lang="hr-HR" sz="2800" dirty="0" smtClean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3697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237" y="650653"/>
            <a:ext cx="7266773" cy="793586"/>
          </a:xfrm>
          <a:ln w="28575">
            <a:solidFill>
              <a:srgbClr val="FF0066"/>
            </a:solidFill>
          </a:ln>
        </p:spPr>
        <p:txBody>
          <a:bodyPr/>
          <a:lstStyle/>
          <a:p>
            <a:r>
              <a:rPr lang="hr-HR" dirty="0" smtClean="0"/>
              <a:t>Koncept: Fetus kao pacijent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/>
              <a:t>Razvoj dijagnostike i terapije fetusa (kirurgija fetusa)</a:t>
            </a:r>
          </a:p>
          <a:p>
            <a:r>
              <a:rPr lang="hr-HR" sz="2800" dirty="0" smtClean="0"/>
              <a:t>Kada fetus postaje pacijent ?</a:t>
            </a:r>
          </a:p>
          <a:p>
            <a:r>
              <a:rPr lang="hr-HR" sz="2800" dirty="0" smtClean="0"/>
              <a:t>Žena odlučuje o sudbini fetusa koji ne može živjeti autonomno </a:t>
            </a:r>
            <a:r>
              <a:rPr lang="hr-HR" sz="2800" dirty="0" err="1" smtClean="0"/>
              <a:t>tzv</a:t>
            </a:r>
            <a:r>
              <a:rPr lang="hr-HR" sz="2800" dirty="0" smtClean="0"/>
              <a:t>. „</a:t>
            </a:r>
            <a:r>
              <a:rPr lang="hr-HR" sz="2800" dirty="0" err="1" smtClean="0"/>
              <a:t>previable</a:t>
            </a:r>
            <a:r>
              <a:rPr lang="hr-HR" sz="2800" dirty="0" smtClean="0"/>
              <a:t> fetus”</a:t>
            </a:r>
          </a:p>
          <a:p>
            <a:r>
              <a:rPr lang="hr-HR" sz="2800" dirty="0" smtClean="0"/>
              <a:t>„</a:t>
            </a:r>
            <a:r>
              <a:rPr lang="hr-HR" sz="2800" dirty="0" err="1" smtClean="0"/>
              <a:t>Viable</a:t>
            </a:r>
            <a:r>
              <a:rPr lang="hr-HR" sz="2800" dirty="0" smtClean="0"/>
              <a:t> fetus”– nakon 23. tjedna </a:t>
            </a:r>
            <a:r>
              <a:rPr lang="hr-HR" sz="2800" dirty="0" err="1" smtClean="0"/>
              <a:t>gestacije</a:t>
            </a:r>
            <a:r>
              <a:rPr lang="hr-HR" sz="2800" dirty="0" smtClean="0"/>
              <a:t>, može živjeti samostalno uz tehnološku potporu </a:t>
            </a:r>
          </a:p>
          <a:p>
            <a:r>
              <a:rPr lang="hr-HR" sz="2800" dirty="0" smtClean="0"/>
              <a:t>22.-24. tjedna je „</a:t>
            </a:r>
            <a:r>
              <a:rPr lang="hr-HR" sz="2800" dirty="0" err="1" smtClean="0"/>
              <a:t>periviable</a:t>
            </a:r>
            <a:r>
              <a:rPr lang="hr-HR" sz="2800" dirty="0" smtClean="0"/>
              <a:t> fetus”</a:t>
            </a:r>
          </a:p>
          <a:p>
            <a:r>
              <a:rPr lang="hr-HR" sz="2800" dirty="0" err="1" smtClean="0"/>
              <a:t>Opstetričke</a:t>
            </a:r>
            <a:r>
              <a:rPr lang="hr-HR" sz="2800" dirty="0" smtClean="0"/>
              <a:t> smjernice: autonomija trudnice ima prioritet, ali ne zanemarujemo pravo fetusa da mu se čini dobro (</a:t>
            </a:r>
            <a:r>
              <a:rPr lang="hr-HR" sz="2800" dirty="0" err="1" smtClean="0"/>
              <a:t>beneficence</a:t>
            </a:r>
            <a:r>
              <a:rPr lang="hr-HR" sz="2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86579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81" y="572569"/>
            <a:ext cx="6719843" cy="726392"/>
          </a:xfrm>
          <a:solidFill>
            <a:schemeClr val="bg2">
              <a:lumMod val="20000"/>
              <a:lumOff val="80000"/>
            </a:schemeClr>
          </a:solidFill>
          <a:ln w="28575">
            <a:solidFill>
              <a:srgbClr val="FF0066"/>
            </a:solidFill>
          </a:ln>
        </p:spPr>
        <p:txBody>
          <a:bodyPr/>
          <a:lstStyle/>
          <a:p>
            <a:r>
              <a:rPr lang="hr-HR" sz="3600" dirty="0" err="1" smtClean="0"/>
              <a:t>Medical</a:t>
            </a:r>
            <a:r>
              <a:rPr lang="hr-HR" sz="3600" dirty="0" smtClean="0"/>
              <a:t> </a:t>
            </a:r>
            <a:r>
              <a:rPr lang="hr-HR" sz="3600" dirty="0" err="1" smtClean="0"/>
              <a:t>futility</a:t>
            </a:r>
            <a:r>
              <a:rPr lang="hr-HR" sz="3600" dirty="0" smtClean="0"/>
              <a:t> (uzaludnost)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329" y="1435693"/>
            <a:ext cx="10952859" cy="4365729"/>
          </a:xfrm>
        </p:spPr>
        <p:txBody>
          <a:bodyPr/>
          <a:lstStyle/>
          <a:p>
            <a:r>
              <a:rPr lang="hr-HR" sz="2600" dirty="0" smtClean="0"/>
              <a:t>U slučajevima ekstremnog </a:t>
            </a:r>
            <a:r>
              <a:rPr lang="hr-HR" sz="2600" dirty="0" err="1" smtClean="0"/>
              <a:t>prematuriteta</a:t>
            </a:r>
            <a:r>
              <a:rPr lang="hr-HR" sz="2600" dirty="0" smtClean="0"/>
              <a:t> i  /ili fetalnih malformacija, </a:t>
            </a:r>
            <a:r>
              <a:rPr lang="hr-HR" sz="2600" dirty="0" err="1" smtClean="0"/>
              <a:t>novorođenačke</a:t>
            </a:r>
            <a:r>
              <a:rPr lang="hr-HR" sz="2600" dirty="0" smtClean="0"/>
              <a:t> terapije</a:t>
            </a:r>
          </a:p>
          <a:p>
            <a:r>
              <a:rPr lang="hr-HR" sz="2600" dirty="0" smtClean="0"/>
              <a:t>Majka kaže: </a:t>
            </a:r>
            <a:r>
              <a:rPr lang="hr-HR" sz="2600" dirty="0" smtClean="0">
                <a:solidFill>
                  <a:srgbClr val="FF33CC"/>
                </a:solidFill>
              </a:rPr>
              <a:t>učinite sve za dijete</a:t>
            </a:r>
            <a:r>
              <a:rPr lang="hr-HR" sz="2600" dirty="0" smtClean="0"/>
              <a:t>, bez obzira na nju ili na ishod postupka</a:t>
            </a:r>
          </a:p>
          <a:p>
            <a:r>
              <a:rPr lang="hr-HR" sz="2600" dirty="0" smtClean="0"/>
              <a:t>Obično misle sve što je medicinski indicirano (razumno)</a:t>
            </a:r>
          </a:p>
          <a:p>
            <a:r>
              <a:rPr lang="hr-HR" sz="2600" dirty="0" smtClean="0"/>
              <a:t>Ukoliko intervencija neće imati učinka, </a:t>
            </a:r>
            <a:r>
              <a:rPr lang="hr-HR" sz="2600" dirty="0" smtClean="0">
                <a:solidFill>
                  <a:srgbClr val="FF33CC"/>
                </a:solidFill>
              </a:rPr>
              <a:t>liječnik</a:t>
            </a:r>
            <a:r>
              <a:rPr lang="hr-HR" sz="2600" dirty="0" smtClean="0"/>
              <a:t> je treba zaustaviti, ograničiti (nerealnu) želju pacijenta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" t="8350" r="2660" b="13554"/>
          <a:stretch/>
        </p:blipFill>
        <p:spPr bwMode="auto">
          <a:xfrm>
            <a:off x="7315203" y="4213311"/>
            <a:ext cx="4341263" cy="25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748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7ED98D-16F1-529A-2793-704A56C43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205" y="457100"/>
            <a:ext cx="7748631" cy="1143101"/>
          </a:xfrm>
          <a:ln>
            <a:solidFill>
              <a:srgbClr val="FF33CC"/>
            </a:solidFill>
          </a:ln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Ginekologija i </a:t>
            </a:r>
            <a:r>
              <a:rPr lang="hr-HR" dirty="0" err="1">
                <a:solidFill>
                  <a:schemeClr val="tx1"/>
                </a:solidFill>
              </a:rPr>
              <a:t>opstetricija</a:t>
            </a:r>
            <a:r>
              <a:rPr lang="hr-HR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7385B1-67B2-1753-37AE-EA77F12AB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883" y="1862356"/>
            <a:ext cx="10564536" cy="4448366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hitna stanja (ginekologija): izvanmaternična trudnoća, krvarenja, seksualno nasilje </a:t>
            </a:r>
            <a:r>
              <a:rPr lang="hr-HR" dirty="0" smtClean="0">
                <a:solidFill>
                  <a:schemeClr val="tx1"/>
                </a:solidFill>
              </a:rPr>
              <a:t>(silovanje)</a:t>
            </a:r>
            <a:endParaRPr lang="hr-HR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AEE85A0-3C14-2840-974B-57D1F4CB1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951" y="3429000"/>
            <a:ext cx="4338242" cy="21371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239432-FA18-3093-2305-609D69B0B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360" y="3429000"/>
            <a:ext cx="3204090" cy="213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2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957" y="454101"/>
            <a:ext cx="6642930" cy="793585"/>
          </a:xfrm>
          <a:solidFill>
            <a:schemeClr val="accent3">
              <a:lumMod val="95000"/>
            </a:schemeClr>
          </a:solidFill>
          <a:ln w="38100">
            <a:solidFill>
              <a:srgbClr val="FF0066"/>
            </a:solidFill>
          </a:ln>
        </p:spPr>
        <p:txBody>
          <a:bodyPr/>
          <a:lstStyle/>
          <a:p>
            <a:r>
              <a:rPr lang="en-US" sz="3200" dirty="0" err="1"/>
              <a:t>Percepcija</a:t>
            </a:r>
            <a:r>
              <a:rPr lang="en-US" sz="3200" dirty="0"/>
              <a:t> </a:t>
            </a:r>
            <a:r>
              <a:rPr lang="en-US" sz="3200" dirty="0" err="1" smtClean="0"/>
              <a:t>ponašanja</a:t>
            </a:r>
            <a:r>
              <a:rPr lang="en-US" sz="3200" dirty="0" smtClean="0"/>
              <a:t> </a:t>
            </a:r>
            <a:r>
              <a:rPr lang="en-US" sz="3200" dirty="0" err="1"/>
              <a:t>liječnika</a:t>
            </a:r>
            <a:r>
              <a:rPr lang="en-US" sz="32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149" y="1395104"/>
            <a:ext cx="10972800" cy="4525963"/>
          </a:xfrm>
        </p:spPr>
        <p:txBody>
          <a:bodyPr/>
          <a:lstStyle/>
          <a:p>
            <a:r>
              <a:rPr lang="hr-HR" sz="2600" dirty="0" smtClean="0"/>
              <a:t>Percepcija javnosti: izuzetno sebični, pohlepni, zainteresirani samo za financijsku korist, nikada zadovoljni sa prihodima…</a:t>
            </a:r>
          </a:p>
          <a:p>
            <a:r>
              <a:rPr lang="hr-HR" sz="2600" dirty="0" smtClean="0"/>
              <a:t>…većina liječnika je život posvetila skrbi i blagostanju pacijenata…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25404" r="13501"/>
          <a:stretch/>
        </p:blipFill>
        <p:spPr bwMode="auto">
          <a:xfrm>
            <a:off x="4994935" y="2936620"/>
            <a:ext cx="6678621" cy="377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1460" y="4056586"/>
            <a:ext cx="352653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Medicina</a:t>
            </a:r>
            <a:r>
              <a:rPr lang="en-US" dirty="0"/>
              <a:t> je </a:t>
            </a:r>
            <a:r>
              <a:rPr lang="en-US" dirty="0" err="1"/>
              <a:t>umjetnost</a:t>
            </a:r>
            <a:r>
              <a:rPr lang="en-US" dirty="0"/>
              <a:t>, a ne </a:t>
            </a:r>
            <a:r>
              <a:rPr lang="en-US" dirty="0" err="1"/>
              <a:t>trgovina</a:t>
            </a:r>
            <a:r>
              <a:rPr lang="en-US" dirty="0" smtClean="0"/>
              <a:t>..</a:t>
            </a:r>
            <a:r>
              <a:rPr lang="hr-HR" dirty="0" smtClean="0"/>
              <a:t>ona je poziv, </a:t>
            </a:r>
            <a:r>
              <a:rPr lang="en-US" dirty="0" smtClean="0"/>
              <a:t>a </a:t>
            </a:r>
            <a:r>
              <a:rPr lang="en-US" dirty="0"/>
              <a:t>ne </a:t>
            </a:r>
            <a:r>
              <a:rPr lang="en-US" dirty="0" err="1"/>
              <a:t>posao</a:t>
            </a:r>
            <a:r>
              <a:rPr lang="en-US" dirty="0"/>
              <a:t>, </a:t>
            </a:r>
            <a:r>
              <a:rPr lang="en-US" dirty="0" err="1"/>
              <a:t>poziv</a:t>
            </a:r>
            <a:r>
              <a:rPr lang="en-US" dirty="0"/>
              <a:t> u </a:t>
            </a:r>
            <a:r>
              <a:rPr lang="en-US" dirty="0" err="1"/>
              <a:t>kojem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vaše</a:t>
            </a:r>
            <a:r>
              <a:rPr lang="en-US" dirty="0"/>
              <a:t> </a:t>
            </a:r>
            <a:r>
              <a:rPr lang="en-US" dirty="0" err="1"/>
              <a:t>srce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hr-HR" dirty="0" smtClean="0"/>
              <a:t>u</a:t>
            </a:r>
            <a:r>
              <a:rPr lang="en-US" dirty="0" err="1" smtClean="0"/>
              <a:t>vježbano</a:t>
            </a:r>
            <a:r>
              <a:rPr lang="en-US" dirty="0" smtClean="0"/>
              <a:t> </a:t>
            </a:r>
            <a:r>
              <a:rPr lang="en-US" dirty="0"/>
              <a:t>s </a:t>
            </a:r>
            <a:r>
              <a:rPr lang="en-US" dirty="0" err="1" smtClean="0"/>
              <a:t>glavom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06936" y="5852007"/>
            <a:ext cx="3107794" cy="738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400" dirty="0" err="1" smtClean="0"/>
              <a:t>Francoeur</a:t>
            </a:r>
            <a:r>
              <a:rPr lang="hr-HR" sz="1400" dirty="0" smtClean="0"/>
              <a:t> D. </a:t>
            </a:r>
            <a:r>
              <a:rPr lang="hr-HR" sz="1400" dirty="0" err="1" smtClean="0"/>
              <a:t>Perception</a:t>
            </a:r>
            <a:r>
              <a:rPr lang="hr-HR" sz="1400" dirty="0" smtClean="0"/>
              <a:t> </a:t>
            </a:r>
            <a:r>
              <a:rPr lang="hr-HR" sz="1400" dirty="0" err="1" smtClean="0"/>
              <a:t>about</a:t>
            </a:r>
            <a:r>
              <a:rPr lang="hr-HR" sz="1400" dirty="0" smtClean="0"/>
              <a:t> </a:t>
            </a:r>
            <a:r>
              <a:rPr lang="hr-HR" sz="1400" dirty="0" err="1" smtClean="0"/>
              <a:t>physicians</a:t>
            </a:r>
            <a:r>
              <a:rPr lang="hr-HR" sz="1400" dirty="0" smtClean="0"/>
              <a:t> </a:t>
            </a:r>
            <a:r>
              <a:rPr lang="hr-HR" sz="1400" dirty="0" err="1" smtClean="0"/>
              <a:t>and</a:t>
            </a:r>
            <a:r>
              <a:rPr lang="hr-HR" sz="1400" dirty="0" smtClean="0"/>
              <a:t> </a:t>
            </a:r>
            <a:r>
              <a:rPr lang="hr-HR" sz="1400" dirty="0" err="1" smtClean="0"/>
              <a:t>professionalism</a:t>
            </a:r>
            <a:r>
              <a:rPr lang="hr-HR" sz="1400" dirty="0" smtClean="0"/>
              <a:t>. JCOG2019;41(12):1297-8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89706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8EB0DC-CF29-8B69-445D-CC18BC1E8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6714836" cy="4525963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Hitna stanja – </a:t>
            </a:r>
            <a:r>
              <a:rPr lang="hr-HR" dirty="0" err="1">
                <a:solidFill>
                  <a:schemeClr val="tx1"/>
                </a:solidFill>
              </a:rPr>
              <a:t>opstetricija</a:t>
            </a:r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</a:rPr>
              <a:t>Majka (mlade, maloljetne) i dijete, oboje zdravi</a:t>
            </a: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</a:rPr>
              <a:t>Dijete – ½ majka, ½ otac</a:t>
            </a:r>
          </a:p>
          <a:p>
            <a:r>
              <a:rPr lang="hr-HR" dirty="0">
                <a:solidFill>
                  <a:schemeClr val="tx1"/>
                </a:solidFill>
              </a:rPr>
              <a:t>Vrlo osjetljivo, intimno područje</a:t>
            </a:r>
          </a:p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DCD55F-6F92-142E-EEDF-15CEB5190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741" y="1840794"/>
            <a:ext cx="3576927" cy="357692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0FD336CA-1FC6-7FB2-1276-A1C7BA743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759" y="595618"/>
            <a:ext cx="10156272" cy="901716"/>
          </a:xfrm>
          <a:ln>
            <a:solidFill>
              <a:srgbClr val="FF33CC"/>
            </a:solidFill>
          </a:ln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Ginekologija i </a:t>
            </a:r>
            <a:r>
              <a:rPr lang="hr-HR" dirty="0" err="1">
                <a:solidFill>
                  <a:schemeClr val="tx1"/>
                </a:solidFill>
              </a:rPr>
              <a:t>opstetricija</a:t>
            </a:r>
            <a:r>
              <a:rPr lang="hr-HR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76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87C3DA-24E3-C2A0-ED8F-8E579B5FB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>
                <a:solidFill>
                  <a:schemeClr val="tx1"/>
                </a:solidFill>
              </a:rPr>
              <a:t>Suradne</a:t>
            </a:r>
            <a:r>
              <a:rPr lang="hr-HR" dirty="0">
                <a:solidFill>
                  <a:schemeClr val="tx1"/>
                </a:solidFill>
              </a:rPr>
              <a:t> struke 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2F35BC-2D3C-E968-05D6-3EECA6E6E6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6161" y="1606494"/>
            <a:ext cx="5384800" cy="4525963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Anesteziolozi</a:t>
            </a:r>
          </a:p>
          <a:p>
            <a:endParaRPr lang="hr-H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B62A00F-E9FC-08B3-A1DE-10A3B704A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1039" y="1680204"/>
            <a:ext cx="5384800" cy="4525963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Neonatolozi/pedijatri</a:t>
            </a: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B9E3D95-C1F7-C2D8-3F47-495E31461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537" y="2762086"/>
            <a:ext cx="2124075" cy="2362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DEDB9EC-6412-560C-888E-A8D76E993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945" y="2762086"/>
            <a:ext cx="4224518" cy="237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0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EC4748DB-FEB5-C673-7A75-58232A5EC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940" y="434436"/>
            <a:ext cx="5785282" cy="732406"/>
          </a:xfrm>
          <a:ln w="28575">
            <a:solidFill>
              <a:srgbClr val="FF33CC"/>
            </a:solidFill>
          </a:ln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„</a:t>
            </a:r>
            <a:r>
              <a:rPr lang="hr-HR" dirty="0" err="1">
                <a:solidFill>
                  <a:schemeClr val="tx1"/>
                </a:solidFill>
              </a:rPr>
              <a:t>Opstetrička</a:t>
            </a:r>
            <a:r>
              <a:rPr lang="hr-HR" dirty="0">
                <a:solidFill>
                  <a:schemeClr val="tx1"/>
                </a:solidFill>
              </a:rPr>
              <a:t> etika”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3146988-574C-5568-3700-50E714883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28" y="1256566"/>
            <a:ext cx="11035663" cy="5238177"/>
          </a:xfrm>
        </p:spPr>
        <p:txBody>
          <a:bodyPr/>
          <a:lstStyle/>
          <a:p>
            <a:r>
              <a:rPr lang="hr-HR" sz="2600" dirty="0">
                <a:solidFill>
                  <a:schemeClr val="tx1"/>
                </a:solidFill>
              </a:rPr>
              <a:t>„Isprepletenost” trudnice i fetusa</a:t>
            </a:r>
          </a:p>
          <a:p>
            <a:r>
              <a:rPr lang="hr-HR" sz="2600" dirty="0">
                <a:solidFill>
                  <a:schemeClr val="tx1"/>
                </a:solidFill>
              </a:rPr>
              <a:t>Interesi mogu biti različiti</a:t>
            </a:r>
          </a:p>
          <a:p>
            <a:r>
              <a:rPr lang="hr-HR" sz="2600" dirty="0">
                <a:solidFill>
                  <a:srgbClr val="FF33CC"/>
                </a:solidFill>
              </a:rPr>
              <a:t>Feto-</a:t>
            </a:r>
            <a:r>
              <a:rPr lang="hr-HR" sz="2600" dirty="0" err="1">
                <a:solidFill>
                  <a:srgbClr val="FF33CC"/>
                </a:solidFill>
              </a:rPr>
              <a:t>maternalni</a:t>
            </a:r>
            <a:r>
              <a:rPr lang="hr-HR" sz="2600" dirty="0">
                <a:solidFill>
                  <a:srgbClr val="FF33CC"/>
                </a:solidFill>
              </a:rPr>
              <a:t> konflikt </a:t>
            </a:r>
            <a:r>
              <a:rPr lang="hr-HR" sz="2600" dirty="0">
                <a:solidFill>
                  <a:schemeClr val="tx1"/>
                </a:solidFill>
              </a:rPr>
              <a:t>– između autonomije </a:t>
            </a:r>
            <a:r>
              <a:rPr lang="hr-HR" sz="2600" dirty="0" smtClean="0">
                <a:solidFill>
                  <a:schemeClr val="tx1"/>
                </a:solidFill>
              </a:rPr>
              <a:t>trudnice </a:t>
            </a:r>
            <a:r>
              <a:rPr lang="hr-HR" sz="2600" dirty="0">
                <a:solidFill>
                  <a:schemeClr val="tx1"/>
                </a:solidFill>
              </a:rPr>
              <a:t>i procjene </a:t>
            </a:r>
            <a:r>
              <a:rPr lang="hr-HR" sz="2600" dirty="0" err="1">
                <a:solidFill>
                  <a:schemeClr val="tx1"/>
                </a:solidFill>
              </a:rPr>
              <a:t>opstetričara</a:t>
            </a:r>
            <a:r>
              <a:rPr lang="hr-HR" sz="2600" dirty="0">
                <a:solidFill>
                  <a:schemeClr val="tx1"/>
                </a:solidFill>
              </a:rPr>
              <a:t> što je u </a:t>
            </a:r>
            <a:r>
              <a:rPr lang="hr-HR" sz="2600" dirty="0" smtClean="0">
                <a:solidFill>
                  <a:schemeClr val="tx1"/>
                </a:solidFill>
              </a:rPr>
              <a:t>interesu </a:t>
            </a:r>
            <a:r>
              <a:rPr lang="hr-HR" sz="2600" dirty="0">
                <a:solidFill>
                  <a:schemeClr val="tx1"/>
                </a:solidFill>
              </a:rPr>
              <a:t>fetusa</a:t>
            </a:r>
          </a:p>
          <a:p>
            <a:r>
              <a:rPr lang="hr-HR" sz="2600" dirty="0">
                <a:solidFill>
                  <a:schemeClr val="tx1"/>
                </a:solidFill>
              </a:rPr>
              <a:t>Prava fetusa – fetus kao pacijent</a:t>
            </a:r>
          </a:p>
          <a:p>
            <a:r>
              <a:rPr lang="hr-HR" sz="2600" dirty="0" err="1">
                <a:solidFill>
                  <a:schemeClr val="tx1"/>
                </a:solidFill>
              </a:rPr>
              <a:t>Opstetričar</a:t>
            </a:r>
            <a:r>
              <a:rPr lang="hr-HR" sz="2600" dirty="0">
                <a:solidFill>
                  <a:schemeClr val="tx1"/>
                </a:solidFill>
              </a:rPr>
              <a:t> obično 1. put susreće trudnicu</a:t>
            </a:r>
          </a:p>
          <a:p>
            <a:r>
              <a:rPr lang="hr-HR" sz="2600" dirty="0">
                <a:solidFill>
                  <a:schemeClr val="tx1"/>
                </a:solidFill>
              </a:rPr>
              <a:t>Nema dugotrajno izgrađenog odnosa </a:t>
            </a:r>
            <a:endParaRPr lang="hr-HR" sz="2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sz="2600" dirty="0">
                <a:solidFill>
                  <a:schemeClr val="tx1"/>
                </a:solidFill>
              </a:rPr>
              <a:t> </a:t>
            </a:r>
            <a:r>
              <a:rPr lang="hr-HR" sz="2600" dirty="0" smtClean="0">
                <a:solidFill>
                  <a:schemeClr val="tx1"/>
                </a:solidFill>
              </a:rPr>
              <a:t>   </a:t>
            </a:r>
            <a:r>
              <a:rPr lang="hr-HR" sz="2600" dirty="0" smtClean="0">
                <a:solidFill>
                  <a:schemeClr val="tx1"/>
                </a:solidFill>
              </a:rPr>
              <a:t>pacijent-liječnik</a:t>
            </a:r>
            <a:endParaRPr lang="hr-HR" sz="2600" dirty="0">
              <a:solidFill>
                <a:schemeClr val="tx1"/>
              </a:solidFill>
            </a:endParaRPr>
          </a:p>
          <a:p>
            <a:r>
              <a:rPr lang="hr-HR" sz="2600" dirty="0">
                <a:solidFill>
                  <a:schemeClr val="tx1"/>
                </a:solidFill>
              </a:rPr>
              <a:t>Brzo donošenje odluka –hitna stanja</a:t>
            </a:r>
          </a:p>
          <a:p>
            <a:endParaRPr lang="hr-HR" sz="26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31A1830-69E0-6DAC-4087-83D68C18C675}"/>
              </a:ext>
            </a:extLst>
          </p:cNvPr>
          <p:cNvSpPr txBox="1"/>
          <p:nvPr/>
        </p:nvSpPr>
        <p:spPr>
          <a:xfrm>
            <a:off x="1287761" y="5592796"/>
            <a:ext cx="6977847" cy="954107"/>
          </a:xfrm>
          <a:prstGeom prst="rect">
            <a:avLst/>
          </a:prstGeom>
          <a:solidFill>
            <a:srgbClr val="CCECFF"/>
          </a:solidFill>
          <a:ln w="28575">
            <a:solidFill>
              <a:srgbClr val="FF99C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hr-HR" sz="2800" dirty="0"/>
              <a:t>VAŽNO: edukacija o etici tijekom školovanja i specijalizacije !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 t="6468" r="8341" b="9896"/>
          <a:stretch/>
        </p:blipFill>
        <p:spPr bwMode="auto">
          <a:xfrm rot="16200000">
            <a:off x="8249015" y="3279629"/>
            <a:ext cx="3960610" cy="285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21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C244F1-7A23-638F-0210-322D7F3BB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249" y="558723"/>
            <a:ext cx="9220940" cy="772927"/>
          </a:xfrm>
          <a:ln w="38100">
            <a:solidFill>
              <a:srgbClr val="FF33CC"/>
            </a:solidFill>
          </a:ln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Temeljni pojmovi medicinske etike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AB1350-8DB6-5071-3442-A4584E46D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1. „</a:t>
            </a:r>
            <a:r>
              <a:rPr lang="hr-HR" dirty="0" err="1">
                <a:solidFill>
                  <a:srgbClr val="FF33CC"/>
                </a:solidFill>
              </a:rPr>
              <a:t>Beneficence</a:t>
            </a:r>
            <a:r>
              <a:rPr lang="hr-HR" dirty="0">
                <a:solidFill>
                  <a:schemeClr val="tx1"/>
                </a:solidFill>
              </a:rPr>
              <a:t>” (dobronamjernost)- činiti dobro</a:t>
            </a:r>
          </a:p>
          <a:p>
            <a:r>
              <a:rPr lang="hr-HR" dirty="0">
                <a:solidFill>
                  <a:schemeClr val="tx1"/>
                </a:solidFill>
              </a:rPr>
              <a:t>2. „</a:t>
            </a:r>
            <a:r>
              <a:rPr lang="hr-HR" dirty="0" err="1">
                <a:solidFill>
                  <a:srgbClr val="FF33CC"/>
                </a:solidFill>
              </a:rPr>
              <a:t>Nonmaleficence</a:t>
            </a:r>
            <a:r>
              <a:rPr lang="hr-HR" dirty="0">
                <a:solidFill>
                  <a:schemeClr val="tx1"/>
                </a:solidFill>
              </a:rPr>
              <a:t>” (neškodljivost)- „</a:t>
            </a:r>
            <a:r>
              <a:rPr lang="hr-HR" dirty="0" err="1">
                <a:solidFill>
                  <a:schemeClr val="tx1"/>
                </a:solidFill>
              </a:rPr>
              <a:t>primum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non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nocere</a:t>
            </a:r>
            <a:r>
              <a:rPr lang="hr-HR" dirty="0">
                <a:solidFill>
                  <a:schemeClr val="tx1"/>
                </a:solidFill>
              </a:rPr>
              <a:t>”</a:t>
            </a:r>
          </a:p>
          <a:p>
            <a:r>
              <a:rPr lang="hr-HR" dirty="0">
                <a:solidFill>
                  <a:schemeClr val="tx1"/>
                </a:solidFill>
              </a:rPr>
              <a:t>3. „</a:t>
            </a:r>
            <a:r>
              <a:rPr lang="hr-HR" dirty="0" err="1">
                <a:solidFill>
                  <a:srgbClr val="FF33CC"/>
                </a:solidFill>
              </a:rPr>
              <a:t>Respect</a:t>
            </a:r>
            <a:r>
              <a:rPr lang="hr-HR" dirty="0">
                <a:solidFill>
                  <a:srgbClr val="FF33CC"/>
                </a:solidFill>
              </a:rPr>
              <a:t> for </a:t>
            </a:r>
            <a:r>
              <a:rPr lang="hr-HR" dirty="0" err="1">
                <a:solidFill>
                  <a:srgbClr val="FF33CC"/>
                </a:solidFill>
              </a:rPr>
              <a:t>autonomy</a:t>
            </a:r>
            <a:r>
              <a:rPr lang="hr-HR" dirty="0">
                <a:solidFill>
                  <a:schemeClr val="tx1"/>
                </a:solidFill>
              </a:rPr>
              <a:t>” (samoodređenje)- pravo na izbor, na vlastiti plan liječenja</a:t>
            </a:r>
          </a:p>
          <a:p>
            <a:r>
              <a:rPr lang="hr-HR" dirty="0">
                <a:solidFill>
                  <a:schemeClr val="tx1"/>
                </a:solidFill>
              </a:rPr>
              <a:t>4. „</a:t>
            </a:r>
            <a:r>
              <a:rPr lang="hr-HR" dirty="0" err="1">
                <a:solidFill>
                  <a:srgbClr val="FF33CC"/>
                </a:solidFill>
              </a:rPr>
              <a:t>Justice</a:t>
            </a:r>
            <a:r>
              <a:rPr lang="hr-HR" dirty="0">
                <a:solidFill>
                  <a:schemeClr val="tx1"/>
                </a:solidFill>
              </a:rPr>
              <a:t>” (pravda)- pravednost i jednakost, pravedna raspodjela </a:t>
            </a:r>
            <a:r>
              <a:rPr lang="hr-HR" dirty="0" smtClean="0">
                <a:solidFill>
                  <a:schemeClr val="tx1"/>
                </a:solidFill>
              </a:rPr>
              <a:t>zdravstvenih </a:t>
            </a:r>
            <a:r>
              <a:rPr lang="hr-HR" dirty="0">
                <a:solidFill>
                  <a:schemeClr val="tx1"/>
                </a:solidFill>
              </a:rPr>
              <a:t>resursa</a:t>
            </a:r>
          </a:p>
        </p:txBody>
      </p:sp>
    </p:spTree>
    <p:extLst>
      <p:ext uri="{BB962C8B-B14F-4D97-AF65-F5344CB8AC3E}">
        <p14:creationId xmlns:p14="http://schemas.microsoft.com/office/powerpoint/2010/main" val="139306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4980CE-F7FF-D4EF-CB85-5C060C766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871" y="513920"/>
            <a:ext cx="6779664" cy="1143964"/>
          </a:xfrm>
          <a:ln w="38100">
            <a:solidFill>
              <a:srgbClr val="FF33CC"/>
            </a:solidFill>
          </a:ln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Informirani pristanak</a:t>
            </a:r>
            <a:br>
              <a:rPr lang="hr-HR" dirty="0" smtClean="0">
                <a:solidFill>
                  <a:schemeClr val="tx1"/>
                </a:solidFill>
              </a:rPr>
            </a:br>
            <a:r>
              <a:rPr lang="hr-HR" sz="2800" i="1" dirty="0" smtClean="0"/>
              <a:t>„</a:t>
            </a:r>
            <a:r>
              <a:rPr lang="hr-HR" sz="2800" i="1" dirty="0" err="1" smtClean="0"/>
              <a:t>Informed</a:t>
            </a:r>
            <a:r>
              <a:rPr lang="hr-HR" sz="2800" i="1" dirty="0" smtClean="0"/>
              <a:t> </a:t>
            </a:r>
            <a:r>
              <a:rPr lang="hr-HR" sz="2800" i="1" dirty="0" err="1" smtClean="0"/>
              <a:t>consent</a:t>
            </a:r>
            <a:r>
              <a:rPr lang="hr-HR" sz="2800" i="1" dirty="0" smtClean="0"/>
              <a:t>”</a:t>
            </a:r>
            <a:endParaRPr lang="hr-HR" sz="28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51EBEC-A88A-ACF8-EE61-136553302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962" y="1779662"/>
            <a:ext cx="10952860" cy="4525963"/>
          </a:xfrm>
        </p:spPr>
        <p:txBody>
          <a:bodyPr/>
          <a:lstStyle/>
          <a:p>
            <a:r>
              <a:rPr lang="hr-HR" sz="2600" dirty="0" smtClean="0">
                <a:solidFill>
                  <a:srgbClr val="FF33CC"/>
                </a:solidFill>
              </a:rPr>
              <a:t>prihvaćanje („</a:t>
            </a:r>
            <a:r>
              <a:rPr lang="hr-HR" sz="2600" dirty="0" err="1" smtClean="0">
                <a:solidFill>
                  <a:srgbClr val="FF33CC"/>
                </a:solidFill>
              </a:rPr>
              <a:t>willing</a:t>
            </a:r>
            <a:r>
              <a:rPr lang="hr-HR" sz="2600" dirty="0" smtClean="0">
                <a:solidFill>
                  <a:srgbClr val="FF33CC"/>
                </a:solidFill>
              </a:rPr>
              <a:t> </a:t>
            </a:r>
            <a:r>
              <a:rPr lang="hr-HR" sz="2600" dirty="0" err="1" smtClean="0">
                <a:solidFill>
                  <a:srgbClr val="FF33CC"/>
                </a:solidFill>
              </a:rPr>
              <a:t>acceptance</a:t>
            </a:r>
            <a:r>
              <a:rPr lang="hr-HR" sz="2600" dirty="0" smtClean="0">
                <a:solidFill>
                  <a:srgbClr val="FF33CC"/>
                </a:solidFill>
              </a:rPr>
              <a:t>”) medicinske </a:t>
            </a:r>
            <a:r>
              <a:rPr lang="hr-HR" sz="2600" dirty="0">
                <a:solidFill>
                  <a:srgbClr val="FF33CC"/>
                </a:solidFill>
              </a:rPr>
              <a:t>intervencije od strane </a:t>
            </a:r>
            <a:r>
              <a:rPr lang="hr-HR" sz="2600" dirty="0" smtClean="0">
                <a:solidFill>
                  <a:srgbClr val="FF33CC"/>
                </a:solidFill>
              </a:rPr>
              <a:t>pacijenta, </a:t>
            </a:r>
            <a:r>
              <a:rPr lang="hr-HR" sz="2600" dirty="0">
                <a:solidFill>
                  <a:srgbClr val="FF33CC"/>
                </a:solidFill>
              </a:rPr>
              <a:t>koji ima sposobnost </a:t>
            </a:r>
            <a:r>
              <a:rPr lang="hr-HR" sz="2600" dirty="0" smtClean="0">
                <a:solidFill>
                  <a:srgbClr val="FF33CC"/>
                </a:solidFill>
              </a:rPr>
              <a:t>odlučivanja, </a:t>
            </a:r>
            <a:r>
              <a:rPr lang="hr-HR" sz="2600" dirty="0">
                <a:solidFill>
                  <a:srgbClr val="FF33CC"/>
                </a:solidFill>
              </a:rPr>
              <a:t>nakon što mu je liječnik </a:t>
            </a:r>
            <a:r>
              <a:rPr lang="hr-HR" sz="2600" dirty="0" smtClean="0">
                <a:solidFill>
                  <a:srgbClr val="FF33CC"/>
                </a:solidFill>
              </a:rPr>
              <a:t>objasnio </a:t>
            </a:r>
            <a:r>
              <a:rPr lang="hr-HR" sz="2600" dirty="0">
                <a:solidFill>
                  <a:srgbClr val="FF33CC"/>
                </a:solidFill>
              </a:rPr>
              <a:t>prirodu intervencije s njezinim rizicima i dobrobitima, kao i alternative s njihovim rizicima i </a:t>
            </a:r>
            <a:r>
              <a:rPr lang="hr-HR" sz="2600" dirty="0" smtClean="0">
                <a:solidFill>
                  <a:srgbClr val="FF33CC"/>
                </a:solidFill>
              </a:rPr>
              <a:t>koristima</a:t>
            </a:r>
          </a:p>
          <a:p>
            <a:r>
              <a:rPr lang="hr-HR" sz="2600" dirty="0" smtClean="0">
                <a:solidFill>
                  <a:schemeClr val="tx1"/>
                </a:solidFill>
              </a:rPr>
              <a:t>Komunikacija i „pregovaranje” sa pacijentom</a:t>
            </a:r>
          </a:p>
          <a:p>
            <a:r>
              <a:rPr lang="hr-HR" sz="2600" dirty="0" smtClean="0">
                <a:solidFill>
                  <a:schemeClr val="tx1"/>
                </a:solidFill>
              </a:rPr>
              <a:t>Neophodno je vrijeme </a:t>
            </a:r>
          </a:p>
          <a:p>
            <a:r>
              <a:rPr lang="hr-HR" sz="2600" dirty="0" smtClean="0">
                <a:solidFill>
                  <a:schemeClr val="tx1"/>
                </a:solidFill>
              </a:rPr>
              <a:t>Pacijentu pomaže donijeti ispravnu odluku (za  njega ispravnu!)</a:t>
            </a:r>
          </a:p>
          <a:p>
            <a:r>
              <a:rPr lang="hr-HR" sz="2800" i="1" dirty="0">
                <a:solidFill>
                  <a:schemeClr val="tx1"/>
                </a:solidFill>
              </a:rPr>
              <a:t>T</a:t>
            </a:r>
            <a:r>
              <a:rPr lang="hr-HR" sz="2800" i="1" dirty="0" smtClean="0">
                <a:solidFill>
                  <a:schemeClr val="tx1"/>
                </a:solidFill>
              </a:rPr>
              <a:t>o nije samo potpis !</a:t>
            </a:r>
          </a:p>
          <a:p>
            <a:r>
              <a:rPr lang="hr-HR" sz="2600" dirty="0" smtClean="0">
                <a:solidFill>
                  <a:schemeClr val="tx1"/>
                </a:solidFill>
              </a:rPr>
              <a:t>Potpisana </a:t>
            </a:r>
            <a:r>
              <a:rPr lang="hr-HR" sz="2600" b="1" dirty="0" smtClean="0">
                <a:solidFill>
                  <a:srgbClr val="FF33CC"/>
                </a:solidFill>
              </a:rPr>
              <a:t>Suglasnost</a:t>
            </a:r>
            <a:r>
              <a:rPr lang="hr-HR" sz="2600" dirty="0">
                <a:solidFill>
                  <a:schemeClr val="tx1"/>
                </a:solidFill>
              </a:rPr>
              <a:t> </a:t>
            </a:r>
            <a:r>
              <a:rPr lang="hr-HR" sz="2600" dirty="0" smtClean="0">
                <a:solidFill>
                  <a:schemeClr val="tx1"/>
                </a:solidFill>
              </a:rPr>
              <a:t>je pisani dokaz da je „završen proces informiranog pristanka”  </a:t>
            </a:r>
          </a:p>
        </p:txBody>
      </p:sp>
    </p:spTree>
    <p:extLst>
      <p:ext uri="{BB962C8B-B14F-4D97-AF65-F5344CB8AC3E}">
        <p14:creationId xmlns:p14="http://schemas.microsoft.com/office/powerpoint/2010/main" val="419826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850" y="1145136"/>
            <a:ext cx="10767701" cy="897310"/>
          </a:xfrm>
          <a:solidFill>
            <a:schemeClr val="bg2">
              <a:lumMod val="20000"/>
              <a:lumOff val="80000"/>
            </a:schemeClr>
          </a:solidFill>
          <a:ln w="38100">
            <a:solidFill>
              <a:srgbClr val="FF0066"/>
            </a:solidFill>
          </a:ln>
        </p:spPr>
        <p:txBody>
          <a:bodyPr/>
          <a:lstStyle/>
          <a:p>
            <a:r>
              <a:rPr lang="hr-HR" sz="3200" dirty="0" smtClean="0">
                <a:solidFill>
                  <a:schemeClr val="tx1"/>
                </a:solidFill>
              </a:rPr>
              <a:t>INFORMIRANI PRISTANAK – temelj etičkog postupanja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319" y="2155677"/>
            <a:ext cx="9713720" cy="4525963"/>
          </a:xfrm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  <a:latin typeface="+mj-lt"/>
              </a:rPr>
              <a:t>…. znači potpisana </a:t>
            </a:r>
            <a:r>
              <a:rPr lang="hr-HR" dirty="0" smtClean="0">
                <a:solidFill>
                  <a:srgbClr val="FF0066"/>
                </a:solidFill>
                <a:latin typeface="+mj-lt"/>
              </a:rPr>
              <a:t>Suglasnost </a:t>
            </a:r>
            <a:r>
              <a:rPr lang="hr-HR" dirty="0" smtClean="0">
                <a:solidFill>
                  <a:schemeClr val="tx1"/>
                </a:solidFill>
                <a:latin typeface="+mj-lt"/>
              </a:rPr>
              <a:t>je pravno potrebna, ali </a:t>
            </a:r>
            <a:r>
              <a:rPr lang="hr-HR" i="1" dirty="0" smtClean="0">
                <a:solidFill>
                  <a:srgbClr val="FF0066"/>
                </a:solidFill>
                <a:latin typeface="+mj-lt"/>
              </a:rPr>
              <a:t>nije etički</a:t>
            </a:r>
            <a:r>
              <a:rPr lang="hr-HR" dirty="0" smtClean="0">
                <a:solidFill>
                  <a:schemeClr val="tx1"/>
                </a:solidFill>
                <a:latin typeface="+mj-lt"/>
              </a:rPr>
              <a:t>, a niti pravno dostatna, ukoliko joj nije prethodio ispravan postupak informiranog pristanka….</a:t>
            </a:r>
          </a:p>
          <a:p>
            <a:r>
              <a:rPr lang="hr-HR" dirty="0" smtClean="0">
                <a:solidFill>
                  <a:schemeClr val="tx1"/>
                </a:solidFill>
                <a:latin typeface="+mj-lt"/>
              </a:rPr>
              <a:t> ? Forme obrasca</a:t>
            </a: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1850" y="5520583"/>
            <a:ext cx="1076770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Pravilnik</a:t>
            </a:r>
            <a:r>
              <a:rPr lang="en-US" dirty="0"/>
              <a:t> o </a:t>
            </a:r>
            <a:r>
              <a:rPr lang="en-US" dirty="0" err="1"/>
              <a:t>obrascu</a:t>
            </a:r>
            <a:r>
              <a:rPr lang="en-US" dirty="0"/>
              <a:t> </a:t>
            </a:r>
            <a:r>
              <a:rPr lang="en-US" dirty="0" err="1"/>
              <a:t>suglasnosti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obrascu</a:t>
            </a:r>
            <a:r>
              <a:rPr lang="en-US" dirty="0"/>
              <a:t> </a:t>
            </a:r>
            <a:r>
              <a:rPr lang="en-US" dirty="0" err="1"/>
              <a:t>izjave</a:t>
            </a:r>
            <a:r>
              <a:rPr lang="en-US" dirty="0"/>
              <a:t> o </a:t>
            </a:r>
            <a:r>
              <a:rPr lang="en-US" dirty="0" err="1"/>
              <a:t>odbijanju</a:t>
            </a:r>
            <a:r>
              <a:rPr lang="en-US" dirty="0"/>
              <a:t> </a:t>
            </a:r>
            <a:r>
              <a:rPr lang="en-US" dirty="0" err="1"/>
              <a:t>pojedinog</a:t>
            </a:r>
            <a:r>
              <a:rPr lang="en-US" dirty="0"/>
              <a:t> </a:t>
            </a:r>
            <a:r>
              <a:rPr lang="en-US" dirty="0" err="1"/>
              <a:t>dijagnostičkog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terapijskog</a:t>
            </a:r>
            <a:r>
              <a:rPr lang="en-US" dirty="0"/>
              <a:t> </a:t>
            </a:r>
            <a:r>
              <a:rPr lang="en-US" dirty="0" err="1"/>
              <a:t>postupka</a:t>
            </a:r>
            <a:r>
              <a:rPr lang="en-US" dirty="0"/>
              <a:t>, </a:t>
            </a:r>
            <a:r>
              <a:rPr lang="en-US" dirty="0" err="1" smtClean="0"/>
              <a:t>Narodne</a:t>
            </a:r>
            <a:r>
              <a:rPr lang="hr-HR" dirty="0" smtClean="0"/>
              <a:t> </a:t>
            </a:r>
            <a:r>
              <a:rPr lang="en-US" dirty="0" err="1" smtClean="0"/>
              <a:t>novine</a:t>
            </a:r>
            <a:r>
              <a:rPr lang="en-US" dirty="0" smtClean="0"/>
              <a:t> </a:t>
            </a:r>
            <a:r>
              <a:rPr lang="en-US" dirty="0"/>
              <a:t>br. 10/08</a:t>
            </a:r>
          </a:p>
        </p:txBody>
      </p:sp>
    </p:spTree>
    <p:extLst>
      <p:ext uri="{BB962C8B-B14F-4D97-AF65-F5344CB8AC3E}">
        <p14:creationId xmlns:p14="http://schemas.microsoft.com/office/powerpoint/2010/main" val="266162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347" y="505375"/>
            <a:ext cx="6275462" cy="1067052"/>
          </a:xfrm>
          <a:solidFill>
            <a:schemeClr val="bg2">
              <a:lumMod val="20000"/>
              <a:lumOff val="80000"/>
            </a:schemeClr>
          </a:solidFill>
          <a:ln w="38100">
            <a:solidFill>
              <a:srgbClr val="FF0066"/>
            </a:solidFill>
          </a:ln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„Srce” medicinske etike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146" y="1668567"/>
            <a:ext cx="10972800" cy="4525963"/>
          </a:xfrm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Komunikacija liječnik/pacijent – dinamički proces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Istinita, temeljena na činjenicama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Korist, rizik, alternative, mogući ishod, neželjeni ishod, komplikacije…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267" y="3768695"/>
            <a:ext cx="5470287" cy="273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6231" y="5136267"/>
            <a:ext cx="287993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Medicina</a:t>
            </a:r>
            <a:r>
              <a:rPr lang="en-US" dirty="0"/>
              <a:t> je </a:t>
            </a:r>
            <a:r>
              <a:rPr lang="en-US" dirty="0" err="1"/>
              <a:t>znanost</a:t>
            </a:r>
            <a:r>
              <a:rPr lang="en-US" dirty="0"/>
              <a:t> o </a:t>
            </a:r>
            <a:r>
              <a:rPr lang="en-US" dirty="0" err="1"/>
              <a:t>neizvjesnosti</a:t>
            </a:r>
            <a:r>
              <a:rPr lang="en-US" dirty="0"/>
              <a:t> </a:t>
            </a:r>
            <a:endParaRPr lang="hr-HR" dirty="0" smtClean="0"/>
          </a:p>
          <a:p>
            <a:r>
              <a:rPr lang="en-US" dirty="0" smtClean="0"/>
              <a:t>i </a:t>
            </a:r>
            <a:r>
              <a:rPr lang="en-US" dirty="0" err="1"/>
              <a:t>umjetnost</a:t>
            </a:r>
            <a:r>
              <a:rPr lang="en-US" dirty="0"/>
              <a:t> </a:t>
            </a:r>
            <a:r>
              <a:rPr lang="en-US" dirty="0" err="1"/>
              <a:t>vjerojatnosti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1525887"/>
      </p:ext>
    </p:extLst>
  </p:cSld>
  <p:clrMapOvr>
    <a:masterClrMapping/>
  </p:clrMapOvr>
</p:sld>
</file>

<file path=ppt/theme/theme1.xml><?xml version="1.0" encoding="utf-8"?>
<a:theme xmlns:a="http://schemas.openxmlformats.org/drawingml/2006/main" name="Vertical and Horizontal design template">
  <a:themeElements>
    <a:clrScheme name="Vertical and Horizontal desig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ertical and Horizontal design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altLang="sr-Latn-R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radley Hand ITC" panose="03070402050302030203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altLang="sr-Latn-R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radley Hand ITC" panose="03070402050302030203" pitchFamily="66" charset="0"/>
          </a:defRPr>
        </a:defPPr>
      </a:lstStyle>
    </a:lnDef>
  </a:objectDefaults>
  <a:extraClrSchemeLst>
    <a:extraClrScheme>
      <a:clrScheme name="Vertical and Horizontal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al and Horizontal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al and Horizontal design template 3">
        <a:dk1>
          <a:srgbClr val="006666"/>
        </a:dk1>
        <a:lt1>
          <a:srgbClr val="FFFFFF"/>
        </a:lt1>
        <a:dk2>
          <a:srgbClr val="5E761C"/>
        </a:dk2>
        <a:lt2>
          <a:srgbClr val="777777"/>
        </a:lt2>
        <a:accent1>
          <a:srgbClr val="D5F470"/>
        </a:accent1>
        <a:accent2>
          <a:srgbClr val="EDCCFB"/>
        </a:accent2>
        <a:accent3>
          <a:srgbClr val="FFFFFF"/>
        </a:accent3>
        <a:accent4>
          <a:srgbClr val="005656"/>
        </a:accent4>
        <a:accent5>
          <a:srgbClr val="E7F8BB"/>
        </a:accent5>
        <a:accent6>
          <a:srgbClr val="D7B9E3"/>
        </a:accent6>
        <a:hlink>
          <a:srgbClr val="FF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al and Horizontal design template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F470"/>
        </a:accent1>
        <a:accent2>
          <a:srgbClr val="EDC9FB"/>
        </a:accent2>
        <a:accent3>
          <a:srgbClr val="FFFFFF"/>
        </a:accent3>
        <a:accent4>
          <a:srgbClr val="000000"/>
        </a:accent4>
        <a:accent5>
          <a:srgbClr val="E7F8BB"/>
        </a:accent5>
        <a:accent6>
          <a:srgbClr val="D7B6E3"/>
        </a:accent6>
        <a:hlink>
          <a:srgbClr val="BFC3F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al and Horizontal design template 5">
        <a:dk1>
          <a:srgbClr val="000000"/>
        </a:dk1>
        <a:lt1>
          <a:srgbClr val="FFFFFF"/>
        </a:lt1>
        <a:dk2>
          <a:srgbClr val="006600"/>
        </a:dk2>
        <a:lt2>
          <a:srgbClr val="808080"/>
        </a:lt2>
        <a:accent1>
          <a:srgbClr val="FF6237"/>
        </a:accent1>
        <a:accent2>
          <a:srgbClr val="5F7BF1"/>
        </a:accent2>
        <a:accent3>
          <a:srgbClr val="FFFFFF"/>
        </a:accent3>
        <a:accent4>
          <a:srgbClr val="000000"/>
        </a:accent4>
        <a:accent5>
          <a:srgbClr val="FFB7AE"/>
        </a:accent5>
        <a:accent6>
          <a:srgbClr val="556FDA"/>
        </a:accent6>
        <a:hlink>
          <a:srgbClr val="15DF1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al and Horizontal design template 6">
        <a:dk1>
          <a:srgbClr val="000000"/>
        </a:dk1>
        <a:lt1>
          <a:srgbClr val="FFFFFF"/>
        </a:lt1>
        <a:dk2>
          <a:srgbClr val="663300"/>
        </a:dk2>
        <a:lt2>
          <a:srgbClr val="808080"/>
        </a:lt2>
        <a:accent1>
          <a:srgbClr val="76C082"/>
        </a:accent1>
        <a:accent2>
          <a:srgbClr val="E3B06D"/>
        </a:accent2>
        <a:accent3>
          <a:srgbClr val="FFFFFF"/>
        </a:accent3>
        <a:accent4>
          <a:srgbClr val="000000"/>
        </a:accent4>
        <a:accent5>
          <a:srgbClr val="BDDCC1"/>
        </a:accent5>
        <a:accent6>
          <a:srgbClr val="CE9F62"/>
        </a:accent6>
        <a:hlink>
          <a:srgbClr val="D8EC4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al and Horizontal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al and Horizontal design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al and Horizontal design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al and Horizontal design template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al and Horizontal design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1156</Words>
  <Application>Microsoft Office PowerPoint</Application>
  <PresentationFormat>Custom</PresentationFormat>
  <Paragraphs>130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Vertical and Horizontal design template</vt:lpstr>
      <vt:lpstr>LIJEČNIČKA ETIČNOST U HITNIM STANJIMA</vt:lpstr>
      <vt:lpstr>Ginekologija i opstetricija </vt:lpstr>
      <vt:lpstr>Ginekologija i opstetricija </vt:lpstr>
      <vt:lpstr>Suradne struke … </vt:lpstr>
      <vt:lpstr>„Opstetrička etika”</vt:lpstr>
      <vt:lpstr>Temeljni pojmovi medicinske etike</vt:lpstr>
      <vt:lpstr>Informirani pristanak „Informed consent”</vt:lpstr>
      <vt:lpstr>INFORMIRANI PRISTANAK – temelj etičkog postupanja</vt:lpstr>
      <vt:lpstr>„Srce” medicinske etike</vt:lpstr>
      <vt:lpstr>Informirani pristanak sposobnost razumijevanja</vt:lpstr>
      <vt:lpstr>1. Odbijanje Carskog reza</vt:lpstr>
      <vt:lpstr>PowerPoint Presentation</vt:lpstr>
      <vt:lpstr>PowerPoint Presentation</vt:lpstr>
      <vt:lpstr>2. Carski rez na zahtjev</vt:lpstr>
      <vt:lpstr>PowerPoint Presentation</vt:lpstr>
      <vt:lpstr>PowerPoint Presentation</vt:lpstr>
      <vt:lpstr>Surogat odlučivanje </vt:lpstr>
      <vt:lpstr>Koncept: Fetus kao pacijent</vt:lpstr>
      <vt:lpstr>Medical futility (uzaludnost)</vt:lpstr>
      <vt:lpstr>Percepcija ponašanja liječnika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LIJEČNIČKA ETIČNOST U HITNIM STANJIMA</dc:title>
  <dc:creator>Tea Štimac</dc:creator>
  <cp:lastModifiedBy>Korisnik</cp:lastModifiedBy>
  <cp:revision>40</cp:revision>
  <dcterms:created xsi:type="dcterms:W3CDTF">2022-08-25T03:51:42Z</dcterms:created>
  <dcterms:modified xsi:type="dcterms:W3CDTF">2022-08-25T20:09:49Z</dcterms:modified>
</cp:coreProperties>
</file>