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66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">
          <p15:clr>
            <a:srgbClr val="A4A3A4"/>
          </p15:clr>
        </p15:guide>
        <p15:guide id="2" pos="16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260"/>
    <a:srgbClr val="009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075" autoAdjust="0"/>
    <p:restoredTop sz="79943" autoAdjust="0"/>
  </p:normalViewPr>
  <p:slideViewPr>
    <p:cSldViewPr snapToGrid="0" snapToObjects="1" showGuides="1">
      <p:cViewPr varScale="1">
        <p:scale>
          <a:sx n="70" d="100"/>
          <a:sy n="70" d="100"/>
        </p:scale>
        <p:origin x="1560" y="38"/>
      </p:cViewPr>
      <p:guideLst>
        <p:guide orient="horz" pos="282"/>
        <p:guide pos="16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fabijancic\Downloads\Grafovi_specijalizant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[Grafovi_specijalizanti.xlsx]List1!$A$2</c:f>
              <c:strCache>
                <c:ptCount val="1"/>
                <c:pt idx="0">
                  <c:v>Specijalizanti</c:v>
                </c:pt>
              </c:strCache>
            </c:strRef>
          </c:tx>
          <c:spPr>
            <a:solidFill>
              <a:schemeClr val="accent6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[Grafovi_specijalizanti.xlsx]List1!$C$1</c:f>
              <c:strCache>
                <c:ptCount val="1"/>
                <c:pt idx="0">
                  <c:v> Prosjek (ljestvica od 0 do 10)</c:v>
                </c:pt>
              </c:strCache>
            </c:strRef>
          </c:cat>
          <c:val>
            <c:numRef>
              <c:f>[Grafovi_specijalizanti.xlsx]List1!$C$2</c:f>
              <c:numCache>
                <c:formatCode>0.0</c:formatCode>
                <c:ptCount val="1"/>
                <c:pt idx="0">
                  <c:v>5.91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BA-4143-86EA-93FA3221AEB8}"/>
            </c:ext>
          </c:extLst>
        </c:ser>
        <c:ser>
          <c:idx val="1"/>
          <c:order val="1"/>
          <c:tx>
            <c:strRef>
              <c:f>[Grafovi_specijalizanti.xlsx]List1!$A$3</c:f>
              <c:strCache>
                <c:ptCount val="1"/>
                <c:pt idx="0">
                  <c:v>PZZ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[Grafovi_specijalizanti.xlsx]List1!$C$1</c:f>
              <c:strCache>
                <c:ptCount val="1"/>
                <c:pt idx="0">
                  <c:v> Prosjek (ljestvica od 0 do 10)</c:v>
                </c:pt>
              </c:strCache>
            </c:strRef>
          </c:cat>
          <c:val>
            <c:numRef>
              <c:f>[Grafovi_specijalizanti.xlsx]List1!$C$3</c:f>
              <c:numCache>
                <c:formatCode>0.0</c:formatCode>
                <c:ptCount val="1"/>
                <c:pt idx="0">
                  <c:v>5.95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BA-4143-86EA-93FA3221AEB8}"/>
            </c:ext>
          </c:extLst>
        </c:ser>
        <c:ser>
          <c:idx val="2"/>
          <c:order val="2"/>
          <c:tx>
            <c:strRef>
              <c:f>[Grafovi_specijalizanti.xlsx]List1!$A$4</c:f>
              <c:strCache>
                <c:ptCount val="1"/>
                <c:pt idx="0">
                  <c:v>Ukupno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[Grafovi_specijalizanti.xlsx]List1!$C$1</c:f>
              <c:strCache>
                <c:ptCount val="1"/>
                <c:pt idx="0">
                  <c:v> Prosjek (ljestvica od 0 do 10)</c:v>
                </c:pt>
              </c:strCache>
            </c:strRef>
          </c:cat>
          <c:val>
            <c:numRef>
              <c:f>[Grafovi_specijalizanti.xlsx]List1!$C$4</c:f>
              <c:numCache>
                <c:formatCode>0.0</c:formatCode>
                <c:ptCount val="1"/>
                <c:pt idx="0">
                  <c:v>6.09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BA-4143-86EA-93FA3221AEB8}"/>
            </c:ext>
          </c:extLst>
        </c:ser>
        <c:ser>
          <c:idx val="3"/>
          <c:order val="3"/>
          <c:tx>
            <c:strRef>
              <c:f>[Grafovi_specijalizanti.xlsx]List1!$A$5</c:f>
              <c:strCache>
                <c:ptCount val="1"/>
                <c:pt idx="0">
                  <c:v>Specijalisti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[Grafovi_specijalizanti.xlsx]List1!$C$1</c:f>
              <c:strCache>
                <c:ptCount val="1"/>
                <c:pt idx="0">
                  <c:v> Prosjek (ljestvica od 0 do 10)</c:v>
                </c:pt>
              </c:strCache>
            </c:strRef>
          </c:cat>
          <c:val>
            <c:numRef>
              <c:f>[Grafovi_specijalizanti.xlsx]List1!$C$5</c:f>
              <c:numCache>
                <c:formatCode>0.0</c:formatCode>
                <c:ptCount val="1"/>
                <c:pt idx="0">
                  <c:v>6.16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BA-4143-86EA-93FA3221AEB8}"/>
            </c:ext>
          </c:extLst>
        </c:ser>
        <c:ser>
          <c:idx val="4"/>
          <c:order val="4"/>
          <c:tx>
            <c:strRef>
              <c:f>[Grafovi_specijalizanti.xlsx]List1!$A$6</c:f>
              <c:strCache>
                <c:ptCount val="1"/>
                <c:pt idx="0">
                  <c:v>Ostali</c:v>
                </c:pt>
              </c:strCache>
            </c:strRef>
          </c:tx>
          <c:spPr>
            <a:solidFill>
              <a:schemeClr val="accent6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[Grafovi_specijalizanti.xlsx]List1!$C$1</c:f>
              <c:strCache>
                <c:ptCount val="1"/>
                <c:pt idx="0">
                  <c:v> Prosjek (ljestvica od 0 do 10)</c:v>
                </c:pt>
              </c:strCache>
            </c:strRef>
          </c:cat>
          <c:val>
            <c:numRef>
              <c:f>[Grafovi_specijalizanti.xlsx]List1!$C$6</c:f>
              <c:numCache>
                <c:formatCode>0.0</c:formatCode>
                <c:ptCount val="1"/>
                <c:pt idx="0">
                  <c:v>6.57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BA-4143-86EA-93FA3221A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4775536"/>
        <c:axId val="1904777616"/>
      </c:barChart>
      <c:catAx>
        <c:axId val="190477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04777616"/>
        <c:crosses val="autoZero"/>
        <c:auto val="1"/>
        <c:lblAlgn val="ctr"/>
        <c:lblOffset val="100"/>
        <c:noMultiLvlLbl val="0"/>
      </c:catAx>
      <c:valAx>
        <c:axId val="190477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04775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15-4176-A124-BCC8D4097A8E}"/>
              </c:ext>
            </c:extLst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15-4176-A124-BCC8D4097A8E}"/>
              </c:ext>
            </c:extLst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15-4176-A124-BCC8D4097A8E}"/>
              </c:ext>
            </c:extLst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15-4176-A124-BCC8D4097A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[Grafovi_specijalizanti.xlsx]List1!$A$23:$A$26</c:f>
              <c:strCache>
                <c:ptCount val="4"/>
                <c:pt idx="0">
                  <c:v>Jedanput godišnje</c:v>
                </c:pt>
                <c:pt idx="1">
                  <c:v>Nekoliko puta godišnje</c:v>
                </c:pt>
                <c:pt idx="2">
                  <c:v>Nekoliko puta tijekom specijalizacije</c:v>
                </c:pt>
                <c:pt idx="3">
                  <c:v>Nikada</c:v>
                </c:pt>
              </c:strCache>
            </c:strRef>
          </c:cat>
          <c:val>
            <c:numRef>
              <c:f>[Grafovi_specijalizanti.xlsx]List1!$C$23:$C$26</c:f>
              <c:numCache>
                <c:formatCode>0%</c:formatCode>
                <c:ptCount val="4"/>
                <c:pt idx="0">
                  <c:v>0.10539999999999999</c:v>
                </c:pt>
                <c:pt idx="1">
                  <c:v>0.1358</c:v>
                </c:pt>
                <c:pt idx="2">
                  <c:v>0.2336</c:v>
                </c:pt>
                <c:pt idx="3">
                  <c:v>0.52529999999999999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15-4176-A124-BCC8D4097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[Grafovi_specijalizanti.xlsx]List1!$A$177:$A$183</c:f>
              <c:strCache>
                <c:ptCount val="7"/>
                <c:pt idx="0">
                  <c:v>0</c:v>
                </c:pt>
                <c:pt idx="1">
                  <c:v>1-9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 i više</c:v>
                </c:pt>
              </c:strCache>
            </c:strRef>
          </c:cat>
          <c:val>
            <c:numRef>
              <c:f>[Grafovi_specijalizanti.xlsx]List1!$C$177:$C$183</c:f>
              <c:numCache>
                <c:formatCode>0%</c:formatCode>
                <c:ptCount val="7"/>
                <c:pt idx="0">
                  <c:v>0.21190000000000001</c:v>
                </c:pt>
                <c:pt idx="1">
                  <c:v>7.1499999999999994E-2</c:v>
                </c:pt>
                <c:pt idx="2">
                  <c:v>8.6999999999999994E-2</c:v>
                </c:pt>
                <c:pt idx="3">
                  <c:v>0.1197</c:v>
                </c:pt>
                <c:pt idx="4">
                  <c:v>0.10340000000000001</c:v>
                </c:pt>
                <c:pt idx="5">
                  <c:v>0.14990000000000001</c:v>
                </c:pt>
                <c:pt idx="6">
                  <c:v>0.25669999999999998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E-47FC-9DBA-050EA75A9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79351600"/>
        <c:axId val="1979347024"/>
      </c:barChart>
      <c:catAx>
        <c:axId val="1979351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79347024"/>
        <c:crosses val="autoZero"/>
        <c:auto val="1"/>
        <c:lblAlgn val="ctr"/>
        <c:lblOffset val="100"/>
        <c:noMultiLvlLbl val="0"/>
      </c:catAx>
      <c:valAx>
        <c:axId val="1979347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7935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2F-4BED-B662-AED7745C345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2F-4BED-B662-AED7745C34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[Grafovi_specijalizanti.xlsx]List1!$A$140:$A$144</c:f>
              <c:strCache>
                <c:ptCount val="5"/>
                <c:pt idx="0">
                  <c:v>Uopće se ne slažem</c:v>
                </c:pt>
                <c:pt idx="1">
                  <c:v>Ne slažem se</c:v>
                </c:pt>
                <c:pt idx="2">
                  <c:v>Niti se slažem niti se ne slažem</c:v>
                </c:pt>
                <c:pt idx="3">
                  <c:v>Slažem se</c:v>
                </c:pt>
                <c:pt idx="4">
                  <c:v>Potpuno se slažem</c:v>
                </c:pt>
              </c:strCache>
            </c:strRef>
          </c:cat>
          <c:val>
            <c:numRef>
              <c:f>[Grafovi_specijalizanti.xlsx]List1!$C$140:$C$144</c:f>
              <c:numCache>
                <c:formatCode>0%</c:formatCode>
                <c:ptCount val="5"/>
                <c:pt idx="0">
                  <c:v>2.3700000000000002E-2</c:v>
                </c:pt>
                <c:pt idx="1">
                  <c:v>0.19719999999999999</c:v>
                </c:pt>
                <c:pt idx="2">
                  <c:v>0.2316</c:v>
                </c:pt>
                <c:pt idx="3">
                  <c:v>0.31509999999999999</c:v>
                </c:pt>
                <c:pt idx="4">
                  <c:v>0.22750000000000001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2F-4BED-B662-AED7745C3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928339328"/>
        <c:axId val="1928340992"/>
      </c:barChart>
      <c:catAx>
        <c:axId val="192833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40992"/>
        <c:crosses val="autoZero"/>
        <c:auto val="1"/>
        <c:lblAlgn val="ctr"/>
        <c:lblOffset val="100"/>
        <c:noMultiLvlLbl val="0"/>
      </c:catAx>
      <c:valAx>
        <c:axId val="192834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39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EF-4100-8E25-B25D5BADEEC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EF-4100-8E25-B25D5BADEE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[Grafovi_specijalizanti.xlsx]List1!$A$158:$A$163</c:f>
              <c:strCache>
                <c:ptCount val="6"/>
                <c:pt idx="0">
                  <c:v>Ne odnosi se na mene</c:v>
                </c:pt>
                <c:pt idx="1">
                  <c:v>Uopće se ne slažem</c:v>
                </c:pt>
                <c:pt idx="2">
                  <c:v>Ne slažem se</c:v>
                </c:pt>
                <c:pt idx="3">
                  <c:v>Niti se slažem niti se ne slažem</c:v>
                </c:pt>
                <c:pt idx="4">
                  <c:v>Slažem se</c:v>
                </c:pt>
                <c:pt idx="5">
                  <c:v>Potpuno se slažem</c:v>
                </c:pt>
              </c:strCache>
            </c:strRef>
          </c:cat>
          <c:val>
            <c:numRef>
              <c:f>[Grafovi_specijalizanti.xlsx]List1!$C$158:$C$163</c:f>
              <c:numCache>
                <c:formatCode>0%</c:formatCode>
                <c:ptCount val="6"/>
                <c:pt idx="0">
                  <c:v>2.8300000000000002E-2</c:v>
                </c:pt>
                <c:pt idx="1">
                  <c:v>0.03</c:v>
                </c:pt>
                <c:pt idx="2">
                  <c:v>0.14169999999999999</c:v>
                </c:pt>
                <c:pt idx="3">
                  <c:v>0.1875</c:v>
                </c:pt>
                <c:pt idx="4">
                  <c:v>0.3342</c:v>
                </c:pt>
                <c:pt idx="5">
                  <c:v>0.27829999999999999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EF-4100-8E25-B25D5BADEE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928318944"/>
        <c:axId val="1928342240"/>
      </c:barChart>
      <c:catAx>
        <c:axId val="192831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42240"/>
        <c:crosses val="autoZero"/>
        <c:auto val="1"/>
        <c:lblAlgn val="ctr"/>
        <c:lblOffset val="100"/>
        <c:noMultiLvlLbl val="0"/>
      </c:catAx>
      <c:valAx>
        <c:axId val="192834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1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FE-41A3-A965-ECFEC14272B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FE-41A3-A965-ECFEC14272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[Grafovi_specijalizanti.xlsx]List1!$A$121:$A$125</c:f>
              <c:strCache>
                <c:ptCount val="5"/>
                <c:pt idx="0">
                  <c:v>Uopće se ne slažem</c:v>
                </c:pt>
                <c:pt idx="1">
                  <c:v>Ne slažem se</c:v>
                </c:pt>
                <c:pt idx="2">
                  <c:v>Niti se slažem niti se ne slažem</c:v>
                </c:pt>
                <c:pt idx="3">
                  <c:v>Slažem se</c:v>
                </c:pt>
                <c:pt idx="4">
                  <c:v>Potpuno se slažem</c:v>
                </c:pt>
              </c:strCache>
            </c:strRef>
          </c:cat>
          <c:val>
            <c:numRef>
              <c:f>[Grafovi_specijalizanti.xlsx]List1!$C$121:$C$125</c:f>
              <c:numCache>
                <c:formatCode>0%</c:formatCode>
                <c:ptCount val="5"/>
                <c:pt idx="0">
                  <c:v>0.30609999999999998</c:v>
                </c:pt>
                <c:pt idx="1">
                  <c:v>0.4214</c:v>
                </c:pt>
                <c:pt idx="2">
                  <c:v>0.1588</c:v>
                </c:pt>
                <c:pt idx="3">
                  <c:v>8.9200000000000002E-2</c:v>
                </c:pt>
                <c:pt idx="4">
                  <c:v>2.29E-2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FE-41A3-A965-ECFEC1427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981692176"/>
        <c:axId val="1981694256"/>
      </c:barChart>
      <c:catAx>
        <c:axId val="198169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81694256"/>
        <c:crosses val="autoZero"/>
        <c:auto val="1"/>
        <c:lblAlgn val="ctr"/>
        <c:lblOffset val="100"/>
        <c:noMultiLvlLbl val="0"/>
      </c:catAx>
      <c:valAx>
        <c:axId val="198169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81692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98862642169745E-2"/>
          <c:y val="0.15194590259550889"/>
          <c:w val="0.4778733595800525"/>
          <c:h val="0.7964555993000874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1E-469A-B373-2B581C6FB3A4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1E-469A-B373-2B581C6FB3A4}"/>
              </c:ext>
            </c:extLst>
          </c:dPt>
          <c:dPt>
            <c:idx val="2"/>
            <c:bubble3D val="0"/>
            <c:spPr>
              <a:solidFill>
                <a:schemeClr val="accent6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1E-469A-B373-2B581C6FB3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[Grafovi_specijalizanti.xlsx]List1!$A$99:$A$101</c:f>
              <c:strCache>
                <c:ptCount val="3"/>
                <c:pt idx="0">
                  <c:v>Da, u posljednje tri godine</c:v>
                </c:pt>
                <c:pt idx="1">
                  <c:v>Da, prije više od tri godine</c:v>
                </c:pt>
                <c:pt idx="2">
                  <c:v>Ne</c:v>
                </c:pt>
              </c:strCache>
            </c:strRef>
          </c:cat>
          <c:val>
            <c:numRef>
              <c:f>[Grafovi_specijalizanti.xlsx]List1!$C$99:$C$101</c:f>
              <c:numCache>
                <c:formatCode>0%</c:formatCode>
                <c:ptCount val="3"/>
                <c:pt idx="0">
                  <c:v>0.38539999999999996</c:v>
                </c:pt>
                <c:pt idx="1">
                  <c:v>0.16690000000000002</c:v>
                </c:pt>
                <c:pt idx="2">
                  <c:v>0.4476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1E-469A-B373-2B581C6FB3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54-4CB7-8348-8F4E01FEC58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54-4CB7-8348-8F4E01FEC5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[Grafovi_specijalizanti.xlsx]List1!$A$81:$A$85</c:f>
              <c:strCache>
                <c:ptCount val="5"/>
                <c:pt idx="0">
                  <c:v>Vrlo mala</c:v>
                </c:pt>
                <c:pt idx="1">
                  <c:v>Mala</c:v>
                </c:pt>
                <c:pt idx="2">
                  <c:v>Osrednja</c:v>
                </c:pt>
                <c:pt idx="3">
                  <c:v>Velika</c:v>
                </c:pt>
                <c:pt idx="4">
                  <c:v>Vrlo velika</c:v>
                </c:pt>
              </c:strCache>
            </c:strRef>
          </c:cat>
          <c:val>
            <c:numRef>
              <c:f>[Grafovi_specijalizanti.xlsx]List1!$C$81:$C$85</c:f>
              <c:numCache>
                <c:formatCode>0.0%</c:formatCode>
                <c:ptCount val="5"/>
                <c:pt idx="0">
                  <c:v>0.35020000000000001</c:v>
                </c:pt>
                <c:pt idx="1">
                  <c:v>0.28970000000000001</c:v>
                </c:pt>
                <c:pt idx="2">
                  <c:v>0.24710000000000001</c:v>
                </c:pt>
                <c:pt idx="3">
                  <c:v>7.690000000000001E-2</c:v>
                </c:pt>
                <c:pt idx="4">
                  <c:v>3.6000000000000004E-2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54-4CB7-8348-8F4E01FEC5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1928321856"/>
        <c:axId val="1928337664"/>
      </c:barChart>
      <c:catAx>
        <c:axId val="1928321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37664"/>
        <c:crosses val="autoZero"/>
        <c:auto val="1"/>
        <c:lblAlgn val="ctr"/>
        <c:lblOffset val="100"/>
        <c:noMultiLvlLbl val="0"/>
      </c:catAx>
      <c:valAx>
        <c:axId val="1928337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2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D11-4535-8630-C813CB57D1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D11-4535-8630-C813CB57D1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[Grafovi_specijalizanti.xlsx]List1!$A$62:$A$66</c:f>
              <c:strCache>
                <c:ptCount val="5"/>
                <c:pt idx="0">
                  <c:v>Uopće se ne slažem</c:v>
                </c:pt>
                <c:pt idx="1">
                  <c:v>Ne slažem se</c:v>
                </c:pt>
                <c:pt idx="2">
                  <c:v>Niti se slažem niti se ne slažem</c:v>
                </c:pt>
                <c:pt idx="3">
                  <c:v>Slažem se</c:v>
                </c:pt>
                <c:pt idx="4">
                  <c:v>Potpuno se slažem</c:v>
                </c:pt>
              </c:strCache>
            </c:strRef>
          </c:cat>
          <c:val>
            <c:numRef>
              <c:f>[Grafovi_specijalizanti.xlsx]List1!$C$62:$C$66</c:f>
              <c:numCache>
                <c:formatCode>0%</c:formatCode>
                <c:ptCount val="5"/>
                <c:pt idx="0">
                  <c:v>0.1211</c:v>
                </c:pt>
                <c:pt idx="1">
                  <c:v>0.31120000000000003</c:v>
                </c:pt>
                <c:pt idx="2">
                  <c:v>0.27839999999999998</c:v>
                </c:pt>
                <c:pt idx="3">
                  <c:v>0.2616</c:v>
                </c:pt>
                <c:pt idx="4">
                  <c:v>2.7799999999999998E-2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11-4535-8630-C813CB57D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928334752"/>
        <c:axId val="1928329344"/>
      </c:barChart>
      <c:catAx>
        <c:axId val="192833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29344"/>
        <c:crosses val="autoZero"/>
        <c:auto val="1"/>
        <c:lblAlgn val="ctr"/>
        <c:lblOffset val="100"/>
        <c:noMultiLvlLbl val="0"/>
      </c:catAx>
      <c:valAx>
        <c:axId val="192832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2833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94-41E3-9954-17E53CD322B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94-41E3-9954-17E53CD322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[Grafovi_specijalizanti.xlsx]List1!$A$43:$A$47</c:f>
              <c:strCache>
                <c:ptCount val="5"/>
                <c:pt idx="0">
                  <c:v>Uopće se ne slažem</c:v>
                </c:pt>
                <c:pt idx="1">
                  <c:v>Ne slažem se</c:v>
                </c:pt>
                <c:pt idx="2">
                  <c:v>Niti se slažem niti se ne slažem</c:v>
                </c:pt>
                <c:pt idx="3">
                  <c:v>Slažem se</c:v>
                </c:pt>
                <c:pt idx="4">
                  <c:v>Potpuno se slažem</c:v>
                </c:pt>
              </c:strCache>
            </c:strRef>
          </c:cat>
          <c:val>
            <c:numRef>
              <c:f>[Grafovi_specijalizanti.xlsx]List1!$C$43:$C$47</c:f>
              <c:numCache>
                <c:formatCode>0%</c:formatCode>
                <c:ptCount val="5"/>
                <c:pt idx="0">
                  <c:v>0.22120000000000001</c:v>
                </c:pt>
                <c:pt idx="1">
                  <c:v>0.33560000000000001</c:v>
                </c:pt>
                <c:pt idx="2">
                  <c:v>0.25059999999999999</c:v>
                </c:pt>
                <c:pt idx="3">
                  <c:v>0.17489999999999997</c:v>
                </c:pt>
                <c:pt idx="4">
                  <c:v>1.77E-2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94-41E3-9954-17E53CD32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979369488"/>
        <c:axId val="1979355760"/>
      </c:barChart>
      <c:catAx>
        <c:axId val="197936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79355760"/>
        <c:crosses val="autoZero"/>
        <c:auto val="1"/>
        <c:lblAlgn val="ctr"/>
        <c:lblOffset val="100"/>
        <c:noMultiLvlLbl val="0"/>
      </c:catAx>
      <c:valAx>
        <c:axId val="197935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r-Latn-RS"/>
          </a:p>
        </c:txPr>
        <c:crossAx val="197936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  <cs:bodyPr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  <cs:bodyPr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  <cs:bodyPr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33A48-EFEB-A245-AD74-5E99DAF6DB1C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0EBBA-C723-1144-A40F-B5B8214E1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6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0EBBA-C723-1144-A40F-B5B8214E1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5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3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8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49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 dirty="0" err="1"/>
              <a:t>Click</a:t>
            </a:r>
            <a:r>
              <a:rPr lang="hr-HR" dirty="0"/>
              <a:t> to </a:t>
            </a:r>
            <a:r>
              <a:rPr lang="hr-HR" dirty="0" err="1"/>
              <a:t>edit</a:t>
            </a:r>
            <a:r>
              <a:rPr lang="hr-HR" dirty="0"/>
              <a:t> Master </a:t>
            </a:r>
            <a:r>
              <a:rPr lang="hr-HR" dirty="0" err="1"/>
              <a:t>text</a:t>
            </a:r>
            <a:r>
              <a:rPr lang="hr-HR" dirty="0"/>
              <a:t> </a:t>
            </a:r>
            <a:r>
              <a:rPr lang="hr-HR" dirty="0" err="1"/>
              <a:t>styles</a:t>
            </a:r>
            <a:endParaRPr lang="hr-HR" dirty="0"/>
          </a:p>
          <a:p>
            <a:pPr lvl="1"/>
            <a:r>
              <a:rPr lang="hr-HR" dirty="0" err="1"/>
              <a:t>Second</a:t>
            </a:r>
            <a:r>
              <a:rPr lang="hr-HR" dirty="0"/>
              <a:t> </a:t>
            </a:r>
            <a:r>
              <a:rPr lang="hr-HR" dirty="0" err="1"/>
              <a:t>level</a:t>
            </a:r>
            <a:endParaRPr lang="hr-HR" dirty="0"/>
          </a:p>
          <a:p>
            <a:pPr lvl="2"/>
            <a:r>
              <a:rPr lang="hr-HR" dirty="0"/>
              <a:t>Third </a:t>
            </a:r>
            <a:r>
              <a:rPr lang="hr-HR" dirty="0" err="1"/>
              <a:t>level</a:t>
            </a:r>
            <a:endParaRPr lang="hr-HR" dirty="0"/>
          </a:p>
          <a:p>
            <a:pPr lvl="3"/>
            <a:r>
              <a:rPr lang="hr-HR" dirty="0" err="1"/>
              <a:t>Fourth</a:t>
            </a:r>
            <a:r>
              <a:rPr lang="hr-HR" dirty="0"/>
              <a:t> </a:t>
            </a:r>
            <a:r>
              <a:rPr lang="hr-HR" dirty="0" err="1"/>
              <a:t>level</a:t>
            </a:r>
            <a:endParaRPr lang="hr-HR" dirty="0"/>
          </a:p>
          <a:p>
            <a:pPr lvl="4"/>
            <a:r>
              <a:rPr lang="hr-HR" dirty="0"/>
              <a:t>Fifth </a:t>
            </a:r>
            <a:r>
              <a:rPr lang="hr-HR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60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0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7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1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4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9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3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0EB6-1ABF-B04F-92E0-E1743BED233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7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09876" cy="690740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C0EB6-1ABF-B04F-92E0-E1743BED2331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12D3A-2CEC-BE4D-A99C-1F1D3AEF1E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564880" y="6475254"/>
            <a:ext cx="65488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>
              <a:solidFill>
                <a:srgbClr val="1025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1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72CD5-EEF0-0A40-ABE8-94890460C92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9B35-BD06-3746-A86C-58F239556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959429" y="5822478"/>
            <a:ext cx="6487286" cy="360363"/>
          </a:xfrm>
        </p:spPr>
        <p:txBody>
          <a:bodyPr lIns="0" tIns="0" rIns="0" bIns="0">
            <a:normAutofit/>
          </a:bodyPr>
          <a:lstStyle/>
          <a:p>
            <a:pPr eaLnBrk="1" hangingPunct="1"/>
            <a:r>
              <a:rPr lang="en-US" sz="1600" b="1" dirty="0">
                <a:solidFill>
                  <a:srgbClr val="002060"/>
                </a:solidFill>
                <a:latin typeface="Arial" charset="0"/>
                <a:ea typeface="ヒラギノ角ゴ Pro W3" charset="0"/>
                <a:cs typeface="Arial" charset="0"/>
              </a:rPr>
              <a:t>Zagreb, </a:t>
            </a:r>
            <a:r>
              <a:rPr lang="hr-HR" sz="1600" b="1" dirty="0">
                <a:solidFill>
                  <a:srgbClr val="002060"/>
                </a:solidFill>
                <a:latin typeface="Arial" charset="0"/>
                <a:ea typeface="ヒラギノ角ゴ Pro W3" charset="0"/>
                <a:cs typeface="Arial" charset="0"/>
              </a:rPr>
              <a:t>rujan 2022.</a:t>
            </a:r>
            <a:endParaRPr lang="en-US" sz="1600" b="1" dirty="0">
              <a:solidFill>
                <a:srgbClr val="002060"/>
              </a:solidFill>
              <a:latin typeface="Arial" charset="0"/>
              <a:ea typeface="ヒラギノ角ゴ Pro W3" charset="0"/>
              <a:cs typeface="Aria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85297" y="1344077"/>
            <a:ext cx="4640262" cy="340456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b="1" dirty="0">
              <a:solidFill>
                <a:srgbClr val="163260"/>
              </a:solidFill>
              <a:latin typeface="Arial" charset="0"/>
              <a:ea typeface="ヒラギノ角ゴ Pro W3" charset="0"/>
              <a:cs typeface="Arial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1817914" y="3244334"/>
            <a:ext cx="66288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b="1" dirty="0">
                <a:solidFill>
                  <a:srgbClr val="002060"/>
                </a:solidFill>
              </a:rPr>
              <a:t>Godišnja studija hrvatskog </a:t>
            </a:r>
            <a:r>
              <a:rPr lang="hr-HR" sz="3200" b="1" dirty="0" err="1" smtClean="0">
                <a:solidFill>
                  <a:srgbClr val="002060"/>
                </a:solidFill>
              </a:rPr>
              <a:t>liječništva</a:t>
            </a:r>
            <a:endParaRPr lang="hr-HR" sz="3200" b="1" dirty="0" smtClean="0">
              <a:solidFill>
                <a:srgbClr val="002060"/>
              </a:solidFill>
            </a:endParaRPr>
          </a:p>
          <a:p>
            <a:pPr algn="ctr"/>
            <a:r>
              <a:rPr lang="hr-HR" sz="3200" b="1" dirty="0" smtClean="0">
                <a:solidFill>
                  <a:srgbClr val="002060"/>
                </a:solidFill>
              </a:rPr>
              <a:t>Izabrani rezultati – specijalizanti</a:t>
            </a:r>
            <a:endParaRPr lang="hr-H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78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60714" y="274638"/>
            <a:ext cx="7326086" cy="1143000"/>
          </a:xfrm>
        </p:spPr>
        <p:txBody>
          <a:bodyPr/>
          <a:lstStyle/>
          <a:p>
            <a:r>
              <a:rPr lang="hr-HR" sz="3600" dirty="0">
                <a:solidFill>
                  <a:srgbClr val="002060"/>
                </a:solidFill>
              </a:rPr>
              <a:t>Postigao(la) sam kompetencije u skladu s planom specijalizacije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195714"/>
              </p:ext>
            </p:extLst>
          </p:nvPr>
        </p:nvGraphicFramePr>
        <p:xfrm>
          <a:off x="457200" y="1872343"/>
          <a:ext cx="8229600" cy="425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7525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199" cy="1739220"/>
          </a:xfrm>
        </p:spPr>
        <p:txBody>
          <a:bodyPr/>
          <a:lstStyle/>
          <a:p>
            <a:r>
              <a:rPr lang="hr-HR" sz="3200" dirty="0">
                <a:solidFill>
                  <a:srgbClr val="002060"/>
                </a:solidFill>
              </a:rPr>
              <a:t>Učestalost razgovora s glavnim mentorom o planu specijalizacije - tijekom specijalističkog usavršavanja</a:t>
            </a:r>
            <a:br>
              <a:rPr lang="hr-HR" sz="3200" dirty="0">
                <a:solidFill>
                  <a:srgbClr val="002060"/>
                </a:solidFill>
              </a:rPr>
            </a:br>
            <a:endParaRPr lang="hr-HR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248888"/>
              </p:ext>
            </p:extLst>
          </p:nvPr>
        </p:nvGraphicFramePr>
        <p:xfrm>
          <a:off x="457200" y="2013857"/>
          <a:ext cx="8229600" cy="4112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730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69570" y="274638"/>
            <a:ext cx="7217229" cy="1325562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Zadovoljstvo sadašnjim glavnim poslom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5411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237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8942" y="274638"/>
            <a:ext cx="7347857" cy="1325562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Broj prekovremenih sati u mjesecu - distribucija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11341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166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60714" y="274638"/>
            <a:ext cx="7326086" cy="1390876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Nemam dovoljno vremena da na poslu sve završim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837576"/>
              </p:ext>
            </p:extLst>
          </p:nvPr>
        </p:nvGraphicFramePr>
        <p:xfrm>
          <a:off x="457200" y="1915886"/>
          <a:ext cx="8229600" cy="4210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179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58686" y="274637"/>
            <a:ext cx="7228114" cy="1989591"/>
          </a:xfrm>
        </p:spPr>
        <p:txBody>
          <a:bodyPr/>
          <a:lstStyle/>
          <a:p>
            <a:r>
              <a:rPr lang="hr-HR" sz="3600" dirty="0">
                <a:solidFill>
                  <a:srgbClr val="002060"/>
                </a:solidFill>
              </a:rPr>
              <a:t>Vrlo sam nezadovoljan(na) vremenom koje imam na raspolaganju za pacijente</a:t>
            </a:r>
            <a:r>
              <a:rPr lang="hr-HR" dirty="0">
                <a:solidFill>
                  <a:srgbClr val="002060"/>
                </a:solidFill>
              </a:rPr>
              <a:t/>
            </a:r>
            <a:br>
              <a:rPr lang="hr-HR" dirty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940394"/>
              </p:ext>
            </p:extLst>
          </p:nvPr>
        </p:nvGraphicFramePr>
        <p:xfrm>
          <a:off x="457200" y="1992086"/>
          <a:ext cx="8229600" cy="4134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486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02228" y="274638"/>
            <a:ext cx="7184571" cy="1390876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Moja plaća (zarada) je adekvatna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996107"/>
              </p:ext>
            </p:extLst>
          </p:nvPr>
        </p:nvGraphicFramePr>
        <p:xfrm>
          <a:off x="457200" y="1763486"/>
          <a:ext cx="8229600" cy="4362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936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15142" y="274637"/>
            <a:ext cx="7271657" cy="1456191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Ikada pretraživao(la) mogućnosti rada u inozemstvu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854666"/>
              </p:ext>
            </p:extLst>
          </p:nvPr>
        </p:nvGraphicFramePr>
        <p:xfrm>
          <a:off x="457200" y="1839686"/>
          <a:ext cx="8229600" cy="4286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4849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477962"/>
          </a:xfrm>
        </p:spPr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Vjerojatnost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rada</a:t>
            </a:r>
            <a:r>
              <a:rPr lang="en-US" dirty="0">
                <a:solidFill>
                  <a:srgbClr val="002060"/>
                </a:solidFill>
              </a:rPr>
              <a:t> u </a:t>
            </a:r>
            <a:r>
              <a:rPr lang="en-US" dirty="0" err="1">
                <a:solidFill>
                  <a:srgbClr val="002060"/>
                </a:solidFill>
              </a:rPr>
              <a:t>inoz</a:t>
            </a:r>
            <a:r>
              <a:rPr lang="hr-HR" dirty="0" err="1">
                <a:solidFill>
                  <a:srgbClr val="002060"/>
                </a:solidFill>
              </a:rPr>
              <a:t>emstvu</a:t>
            </a:r>
            <a:r>
              <a:rPr lang="hr-HR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iduće</a:t>
            </a:r>
            <a:r>
              <a:rPr lang="en-US" dirty="0">
                <a:solidFill>
                  <a:srgbClr val="002060"/>
                </a:solidFill>
              </a:rPr>
              <a:t> 3 god</a:t>
            </a:r>
            <a:r>
              <a:rPr lang="hr-HR" dirty="0">
                <a:solidFill>
                  <a:srgbClr val="002060"/>
                </a:solidFill>
              </a:rPr>
              <a:t>ine </a:t>
            </a:r>
            <a:r>
              <a:rPr lang="sr-Latn-RS" dirty="0"/>
              <a:t/>
            </a:r>
            <a:br>
              <a:rPr lang="sr-Latn-RS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44026"/>
              </p:ext>
            </p:extLst>
          </p:nvPr>
        </p:nvGraphicFramePr>
        <p:xfrm>
          <a:off x="457200" y="1850571"/>
          <a:ext cx="8229600" cy="4275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0135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40970" y="274638"/>
            <a:ext cx="7445829" cy="1619476"/>
          </a:xfrm>
        </p:spPr>
        <p:txBody>
          <a:bodyPr/>
          <a:lstStyle/>
          <a:p>
            <a:r>
              <a:rPr lang="hr-HR" sz="3200" dirty="0">
                <a:solidFill>
                  <a:srgbClr val="002060"/>
                </a:solidFill>
              </a:rPr>
              <a:t>Imam mogućnost stjecanja praktičnih postupaka primjereno stupnju specijalističkog usavršavanja</a:t>
            </a:r>
            <a:r>
              <a:rPr lang="hr-HR" sz="3200" dirty="0"/>
              <a:t/>
            </a:r>
            <a:br>
              <a:rPr lang="hr-HR" sz="3200" dirty="0"/>
            </a:br>
            <a:endParaRPr lang="hr-HR" sz="3200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675108"/>
              </p:ext>
            </p:extLst>
          </p:nvPr>
        </p:nvGraphicFramePr>
        <p:xfrm>
          <a:off x="457200" y="1894114"/>
          <a:ext cx="8229600" cy="4232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7415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97</Words>
  <Application>Microsoft Office PowerPoint</Application>
  <PresentationFormat>Prikaz na zaslonu (4:3)</PresentationFormat>
  <Paragraphs>14</Paragraphs>
  <Slides>11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ヒラギノ角ゴ Pro W3</vt:lpstr>
      <vt:lpstr>Office Theme</vt:lpstr>
      <vt:lpstr>Custom Design</vt:lpstr>
      <vt:lpstr>PowerPoint prezentacija</vt:lpstr>
      <vt:lpstr>Zadovoljstvo sadašnjim glavnim poslom </vt:lpstr>
      <vt:lpstr>Broj prekovremenih sati u mjesecu - distribucija </vt:lpstr>
      <vt:lpstr>Nemam dovoljno vremena da na poslu sve završim </vt:lpstr>
      <vt:lpstr>Vrlo sam nezadovoljan(na) vremenom koje imam na raspolaganju za pacijente </vt:lpstr>
      <vt:lpstr>Moja plaća (zarada) je adekvatna </vt:lpstr>
      <vt:lpstr>Ikada pretraživao(la) mogućnosti rada u inozemstvu </vt:lpstr>
      <vt:lpstr>Vjerojatnost rada u inozemstvu iduće 3 godine  </vt:lpstr>
      <vt:lpstr>Imam mogućnost stjecanja praktičnih postupaka primjereno stupnju specijalističkog usavršavanja </vt:lpstr>
      <vt:lpstr>Postigao(la) sam kompetencije u skladu s planom specijalizacije </vt:lpstr>
      <vt:lpstr>Učestalost razgovora s glavnim mentorom o planu specijalizacije - tijekom specijalističkog usavršavanja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</dc:creator>
  <cp:lastModifiedBy>Tajana Pilko Koštan</cp:lastModifiedBy>
  <cp:revision>39</cp:revision>
  <dcterms:created xsi:type="dcterms:W3CDTF">2015-11-24T16:38:59Z</dcterms:created>
  <dcterms:modified xsi:type="dcterms:W3CDTF">2022-09-21T10:42:51Z</dcterms:modified>
</cp:coreProperties>
</file>